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 name="Shape 3"/>
          <p:cNvSpPr txBox="1">
            <a:spLocks noGrp="1"/>
          </p:cNvSpPr>
          <p:nvPr>
            <p:ph type="dt" idx="10"/>
          </p:nvPr>
        </p:nvSpPr>
        <p:spPr>
          <a:xfrm>
            <a:off x="3886200" y="0"/>
            <a:ext cx="2971799" cy="457200"/>
          </a:xfrm>
          <a:prstGeom prst="rect">
            <a:avLst/>
          </a:prstGeom>
          <a:noFill/>
          <a:ln>
            <a:noFill/>
          </a:ln>
        </p:spPr>
        <p:txBody>
          <a:bodyPr lIns="91425" tIns="91425" rIns="91425" bIns="91425" anchor="t" anchorCtr="0"/>
          <a:lstStyle>
            <a:lvl1pPr marL="0" marR="0" indent="0" algn="r"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a:solidFill>
              <a:srgbClr val="000000"/>
            </a:solidFill>
            <a:prstDash val="solid"/>
            <a:miter/>
            <a:headEnd type="none" w="med" len="med"/>
            <a:tailEnd type="none" w="med" len="med"/>
          </a:ln>
        </p:spPr>
      </p:sp>
      <p:sp>
        <p:nvSpPr>
          <p:cNvPr id="5" name="Shape 5"/>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0" y="8686800"/>
            <a:ext cx="2971799" cy="457200"/>
          </a:xfrm>
          <a:prstGeom prst="rect">
            <a:avLst/>
          </a:prstGeom>
          <a:noFill/>
          <a:ln>
            <a:noFill/>
          </a:ln>
        </p:spPr>
        <p:txBody>
          <a:bodyPr lIns="91425" tIns="91425" rIns="91425" bIns="91425" anchor="b"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a:spLocks noGrp="1"/>
          </p:cNvSpPr>
          <p:nvPr>
            <p:ph type="sldNum" idx="12"/>
          </p:nvPr>
        </p:nvSpPr>
        <p:spPr>
          <a:xfrm>
            <a:off x="3886200" y="8686800"/>
            <a:ext cx="2971799" cy="457200"/>
          </a:xfrm>
          <a:prstGeom prst="rect">
            <a:avLst/>
          </a:prstGeom>
          <a:noFill/>
          <a:ln>
            <a:noFill/>
          </a:ln>
        </p:spPr>
        <p:txBody>
          <a:bodyPr lIns="91425" tIns="91425" rIns="91425" bIns="91425" anchor="b" anchorCtr="0"/>
          <a:lstStyle>
            <a:lvl1pPr marL="0" marR="0" indent="0" algn="r"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Tree>
    <p:extLst>
      <p:ext uri="{BB962C8B-B14F-4D97-AF65-F5344CB8AC3E}">
        <p14:creationId xmlns:p14="http://schemas.microsoft.com/office/powerpoint/2010/main" val="152355640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Shape 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0" name="Shape 30"/>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pPr marL="0" marR="0" lvl="0" indent="0" algn="l" rtl="0">
              <a:buSzPct val="25000"/>
              <a:buFont typeface="Arial"/>
              <a:buNone/>
            </a:pPr>
            <a:r>
              <a:rPr lang="x-none" sz="1800" b="0" i="0" u="none" strike="noStrike" cap="none" baseline="0"/>
              <a:t>25 cards of each color.</a:t>
            </a:r>
          </a:p>
        </p:txBody>
      </p:sp>
      <p:sp>
        <p:nvSpPr>
          <p:cNvPr id="31" name="Shape 31"/>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x-none"/>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6" name="Shape 106"/>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pPr marL="0" marR="0" lvl="0" indent="0" algn="l" rtl="0">
              <a:buSzPct val="25000"/>
              <a:buFont typeface="Arial"/>
              <a:buNone/>
            </a:pPr>
            <a:r>
              <a:rPr lang="x-none" sz="1800" b="0" i="0" u="none" strike="noStrike" cap="none" baseline="0"/>
              <a:t>Annette and Bruce G.</a:t>
            </a:r>
          </a:p>
          <a:p>
            <a:pPr marL="0" marR="0" lvl="0" indent="0" algn="l" rtl="0">
              <a:buSzPct val="25000"/>
              <a:buFont typeface="Arial"/>
              <a:buNone/>
            </a:pPr>
            <a:r>
              <a:rPr lang="x-none" sz="1800" b="0" i="0" u="none" strike="noStrike" cap="none" baseline="0"/>
              <a:t>Handout</a:t>
            </a:r>
          </a:p>
          <a:p>
            <a:pPr marL="0" marR="0" lvl="0" indent="0" algn="l" rtl="0">
              <a:buSzPct val="25000"/>
              <a:buFont typeface="Arial"/>
              <a:buNone/>
            </a:pPr>
            <a:r>
              <a:rPr lang="x-none" sz="1800" b="0" i="0" u="none" strike="noStrike" cap="none" baseline="0"/>
              <a:t> 10 minutes</a:t>
            </a:r>
          </a:p>
        </p:txBody>
      </p:sp>
      <p:sp>
        <p:nvSpPr>
          <p:cNvPr id="107" name="Shape 10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x-none"/>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pPr lvl="0" rtl="0">
              <a:buNone/>
            </a:pPr>
            <a:r>
              <a:rPr lang="x-none"/>
              <a:t>1. Bruce A (lead) and Melanie.</a:t>
            </a:r>
          </a:p>
          <a:p>
            <a:pPr lvl="0" rtl="0">
              <a:buNone/>
            </a:pPr>
            <a:r>
              <a:rPr lang="x-none"/>
              <a:t>2. 20-30 minutes.</a:t>
            </a:r>
          </a:p>
          <a:p>
            <a:pPr lvl="0" rtl="0">
              <a:buNone/>
            </a:pPr>
            <a:r>
              <a:rPr lang="x-none"/>
              <a:t>3. Slides 11-16.</a:t>
            </a:r>
          </a:p>
          <a:p>
            <a:pPr>
              <a:buNone/>
            </a:pPr>
            <a:r>
              <a:rPr lang="x-none"/>
              <a:t>4. One handout.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pPr lvl="0" rtl="0">
              <a:lnSpc>
                <a:spcPct val="115000"/>
              </a:lnSpc>
              <a:buNone/>
            </a:pPr>
            <a:r>
              <a:rPr lang="x-none"/>
              <a:t>1. We will </a:t>
            </a:r>
            <a:r>
              <a:rPr lang="x-none">
                <a:solidFill>
                  <a:srgbClr val="330066"/>
                </a:solidFill>
              </a:rPr>
              <a:t>a</a:t>
            </a:r>
            <a:r>
              <a:rPr lang="x-none"/>
              <a:t>nalyze an instructional episode using student work that will provide a basis for talking about classroom discussions. </a:t>
            </a:r>
          </a:p>
          <a:p>
            <a:pPr lvl="0" rtl="0">
              <a:lnSpc>
                <a:spcPct val="115000"/>
              </a:lnSpc>
              <a:buNone/>
            </a:pPr>
            <a:r>
              <a:rPr lang="x-none"/>
              <a:t>2. Research tells us that complex knowledge and skills are learned through social interaction. </a:t>
            </a:r>
          </a:p>
          <a:p>
            <a:pPr lvl="0" rtl="0">
              <a:lnSpc>
                <a:spcPct val="115000"/>
              </a:lnSpc>
              <a:buNone/>
            </a:pPr>
            <a:r>
              <a:rPr lang="x-none"/>
              <a:t>3. Students learn when they are encouraged to become the authors of their own ideas and when they are held accountable for reasoning about and understanding key ideas. </a:t>
            </a:r>
          </a:p>
          <a:p>
            <a:endParaRPr lang="x-none"/>
          </a:p>
          <a:p>
            <a:endParaRPr lang="x-non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pPr>
              <a:buNone/>
            </a:pPr>
            <a:r>
              <a:rPr lang="x-none"/>
              <a:t>1. Distribute handout. Bruce A will bring copies of handout.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pPr>
              <a:buNone/>
            </a:pPr>
            <a:r>
              <a:rPr lang="x-none"/>
              <a:t>1. Allow participants to generate list of "promising" aspects of Mr. Crane's teaching before presenting slide bullets.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pPr lvl="0" rtl="0">
              <a:lnSpc>
                <a:spcPct val="115000"/>
              </a:lnSpc>
              <a:buNone/>
            </a:pPr>
            <a:r>
              <a:rPr lang="x-none" sz="1200"/>
              <a:t>1. Allow participants to generate list of aspects of Mr. Crane's instruction that can be improved upon before presenting slide bullets.</a:t>
            </a:r>
          </a:p>
          <a:p>
            <a:pPr lvl="0" rtl="0">
              <a:lnSpc>
                <a:spcPct val="115000"/>
              </a:lnSpc>
              <a:buNone/>
            </a:pPr>
            <a:r>
              <a:rPr lang="x-none" sz="1200"/>
              <a:t>2. One aspect of his instruction that we might want to help him think about is the whole class discussion.  The sharing out of solutions has the feel of “show and tell” where there is little filtering on the part of the teacher regarding what was selected for presentation; no assistance is provided with respect to drawing connections among methods or tying them to widely shared disciplinary methods or concepts.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44" name="Shape 144"/>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pPr marL="0" marR="0" lvl="0" indent="0" algn="l" rtl="0">
              <a:buSzPct val="25000"/>
              <a:buFont typeface="Arial"/>
              <a:buNone/>
            </a:pPr>
            <a:r>
              <a:rPr lang="x-none"/>
              <a:t>1. The teacher's role in discussions is critical. Without expert guidance, discussion can easily devolve into the teacher taking over the lesson and providing a "lecture". On the other hand, if the students present an unconnected series of show-and-tell demonstrations, all of which are treated as equally important, illuminate little about the mathematical ideas that are the goal of the lesson. </a:t>
            </a:r>
          </a:p>
        </p:txBody>
      </p:sp>
      <p:sp>
        <p:nvSpPr>
          <p:cNvPr id="145" name="Shape 145"/>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x-none"/>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3" name="Shape 153"/>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pPr marL="0" marR="0" lvl="0" indent="0" algn="l" rtl="0">
              <a:buSzPct val="25000"/>
              <a:buFont typeface="Arial"/>
              <a:buNone/>
            </a:pPr>
            <a:r>
              <a:rPr lang="x-none" sz="1800" b="0" i="0" u="none" strike="noStrike" cap="none" baseline="0"/>
              <a:t>Annette and Bruce G.</a:t>
            </a:r>
          </a:p>
        </p:txBody>
      </p:sp>
      <p:sp>
        <p:nvSpPr>
          <p:cNvPr id="154" name="Shape 154"/>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x-none"/>
              <a: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1" name="Shape 161"/>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pPr marL="0" marR="0" lvl="0" indent="0" algn="l" rtl="0">
              <a:buSzPct val="25000"/>
              <a:buFont typeface="Arial"/>
              <a:buNone/>
            </a:pPr>
            <a:r>
              <a:rPr lang="x-none" sz="1800" b="0" i="0" u="none" strike="noStrike" cap="none" baseline="0"/>
              <a:t>Annette and Bruce G.</a:t>
            </a:r>
          </a:p>
          <a:p>
            <a:pPr marL="0" marR="0" lvl="0" indent="0" algn="l" rtl="0">
              <a:buSzPct val="25000"/>
              <a:buFont typeface="Arial"/>
              <a:buNone/>
            </a:pPr>
            <a:r>
              <a:rPr lang="x-none" sz="1800" b="0" i="0" u="none" strike="noStrike" cap="none" baseline="0"/>
              <a:t>2 minutes</a:t>
            </a:r>
          </a:p>
          <a:p>
            <a:endParaRPr lang="x-none" sz="1800" b="0" i="0" u="none" strike="noStrike" cap="none" baseline="0"/>
          </a:p>
          <a:p>
            <a:pPr marL="0" marR="0" lvl="0" indent="0" algn="l" rtl="0">
              <a:buSzPct val="25000"/>
              <a:buFont typeface="Arial"/>
              <a:buNone/>
            </a:pPr>
            <a:r>
              <a:rPr lang="x-none" sz="1800" b="0" i="0" u="none" strike="noStrike" cap="none" baseline="0"/>
              <a:t>These are the practices we incorporated into our earlier presentation of the initial task.</a:t>
            </a:r>
          </a:p>
          <a:p>
            <a:pPr marL="0" marR="0" lvl="0" indent="0" algn="l" rtl="0">
              <a:buSzPct val="25000"/>
              <a:buFont typeface="Times New Roman"/>
              <a:buNone/>
            </a:pPr>
            <a:r>
              <a:rPr lang="x-none" sz="1800" b="0" i="0" u="none" strike="noStrike" cap="none" baseline="0">
                <a:latin typeface="Times New Roman"/>
                <a:ea typeface="Times New Roman"/>
                <a:cs typeface="Times New Roman"/>
                <a:sym typeface="Times New Roman"/>
              </a:rPr>
              <a:t>How did the committee follow these steps?</a:t>
            </a:r>
          </a:p>
        </p:txBody>
      </p:sp>
      <p:sp>
        <p:nvSpPr>
          <p:cNvPr id="162" name="Shape 162"/>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x-none"/>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a:solidFill>
              <a:srgbClr val="000000"/>
            </a:solidFill>
            <a:prstDash val="solid"/>
            <a:miter/>
            <a:headEnd type="none" w="med" len="med"/>
            <a:tailEnd type="none" w="med" len="med"/>
          </a:ln>
        </p:spPr>
      </p:sp>
      <p:sp>
        <p:nvSpPr>
          <p:cNvPr id="170" name="Shape 170"/>
          <p:cNvSpPr txBox="1">
            <a:spLocks noGrp="1"/>
          </p:cNvSpPr>
          <p:nvPr>
            <p:ph type="body" idx="1"/>
          </p:nvPr>
        </p:nvSpPr>
        <p:spPr>
          <a:xfrm>
            <a:off x="914400" y="4343400"/>
            <a:ext cx="5029199" cy="4114800"/>
          </a:xfrm>
          <a:prstGeom prst="rect">
            <a:avLst/>
          </a:prstGeom>
          <a:solidFill>
            <a:srgbClr val="FFFFFF"/>
          </a:solidFill>
          <a:ln w="9525" cap="rnd">
            <a:solidFill>
              <a:srgbClr val="000000"/>
            </a:solidFill>
            <a:prstDash val="solid"/>
            <a:miter/>
            <a:headEnd type="none" w="med" len="med"/>
            <a:tailEnd type="none" w="med" len="med"/>
          </a:ln>
        </p:spPr>
        <p:txBody>
          <a:bodyPr lIns="91425" tIns="45700" rIns="91425" bIns="45700" anchor="t" anchorCtr="0">
            <a:spAutoFit/>
          </a:bodyPr>
          <a:lstStyle/>
          <a:p>
            <a:pPr marL="0" marR="0" lvl="0" indent="0" algn="l" rtl="0">
              <a:buSzPct val="25000"/>
              <a:buFont typeface="Arial"/>
              <a:buNone/>
            </a:pPr>
            <a:r>
              <a:rPr lang="x-none" sz="1800" b="0" i="0" u="none" strike="noStrike" cap="none" baseline="0"/>
              <a:t>Our Committee solved this problem in as many ways as we could imagine. Elaborate.</a:t>
            </a:r>
          </a:p>
          <a:p>
            <a:pPr marL="0" marR="0" lvl="0" indent="0" algn="l" rtl="0">
              <a:buSzPct val="25000"/>
              <a:buFont typeface="Arial"/>
              <a:buNone/>
            </a:pPr>
            <a:r>
              <a:rPr lang="x-none" sz="1800" b="0" i="0" u="none" strike="noStrike" cap="none" baseline="0"/>
              <a:t>During the presentation, where did you see us…</a:t>
            </a:r>
          </a:p>
          <a:p>
            <a:pPr marL="0" marR="0" lvl="0" indent="0" algn="l" rtl="0">
              <a:buSzPct val="25000"/>
              <a:buFont typeface="Arial"/>
              <a:buNone/>
            </a:pPr>
            <a:r>
              <a:rPr lang="x-none" sz="1800" b="0" i="0" u="none" strike="noStrike" cap="none" baseline="0"/>
              <a:t>Bruce A and Melanie</a:t>
            </a:r>
          </a:p>
          <a:p>
            <a:endParaRPr lang="x-none" sz="1800" b="0" i="0" u="none" strike="noStrike" cap="none" baseline="0"/>
          </a:p>
          <a:p>
            <a:pPr marL="0" marR="0" lvl="0" indent="0" algn="l" rtl="0">
              <a:buSzPct val="25000"/>
              <a:buFont typeface="Arial"/>
              <a:buNone/>
            </a:pPr>
            <a:r>
              <a:rPr lang="x-none" sz="1800" b="0" i="0" u="none" strike="noStrike" cap="none" baseline="0"/>
              <a:t>5 minutes</a:t>
            </a:r>
          </a:p>
          <a:p>
            <a:endParaRPr lang="x-none" sz="1800" b="0" i="0" u="none" strike="noStrike" cap="none" baseline="0"/>
          </a:p>
          <a:p>
            <a:endParaRPr lang="x-none" sz="1800" b="0" i="0" u="none" strike="noStrike" cap="none" baseline="0"/>
          </a:p>
        </p:txBody>
      </p:sp>
      <p:sp>
        <p:nvSpPr>
          <p:cNvPr id="171" name="Shape 171"/>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x-none"/>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Shape 39"/>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40" name="Shape 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a:solidFill>
              <a:srgbClr val="000000"/>
            </a:solidFill>
            <a:prstDash val="solid"/>
            <a:miter/>
            <a:headEnd type="none" w="med" len="med"/>
            <a:tailEnd type="none" w="med" len="med"/>
          </a:ln>
        </p:spPr>
      </p:sp>
      <p:sp>
        <p:nvSpPr>
          <p:cNvPr id="179" name="Shape 179"/>
          <p:cNvSpPr txBox="1">
            <a:spLocks noGrp="1"/>
          </p:cNvSpPr>
          <p:nvPr>
            <p:ph type="body" idx="1"/>
          </p:nvPr>
        </p:nvSpPr>
        <p:spPr>
          <a:xfrm>
            <a:off x="914400" y="4343400"/>
            <a:ext cx="5029199" cy="4114800"/>
          </a:xfrm>
          <a:prstGeom prst="rect">
            <a:avLst/>
          </a:prstGeom>
          <a:solidFill>
            <a:srgbClr val="FFFFFF"/>
          </a:solidFill>
          <a:ln w="9525" cap="rnd">
            <a:solidFill>
              <a:srgbClr val="000000"/>
            </a:solidFill>
            <a:prstDash val="solid"/>
            <a:miter/>
            <a:headEnd type="none" w="med" len="med"/>
            <a:tailEnd type="none" w="med" len="med"/>
          </a:ln>
        </p:spPr>
        <p:txBody>
          <a:bodyPr lIns="91425" tIns="45700" rIns="91425" bIns="45700" anchor="t" anchorCtr="0">
            <a:spAutoFit/>
          </a:bodyPr>
          <a:lstStyle/>
          <a:p>
            <a:pPr marL="0" marR="0" lvl="0" indent="0" algn="l" rtl="0">
              <a:buSzPct val="25000"/>
              <a:buFont typeface="Arial"/>
              <a:buNone/>
            </a:pPr>
            <a:r>
              <a:rPr lang="x-none" sz="1800" b="0" i="0" u="none" strike="noStrike" cap="none" baseline="0"/>
              <a:t>Bruce G and Annette</a:t>
            </a:r>
          </a:p>
          <a:p>
            <a:pPr marL="0" marR="0" lvl="0" indent="0" algn="l" rtl="0">
              <a:buSzPct val="25000"/>
              <a:buFont typeface="Arial"/>
              <a:buNone/>
            </a:pPr>
            <a:r>
              <a:rPr lang="x-none" sz="1800" b="0" i="0" u="none" strike="noStrike" cap="none" baseline="0"/>
              <a:t>During the presentation, where did you see us…</a:t>
            </a:r>
          </a:p>
          <a:p>
            <a:pPr marL="0" marR="0" lvl="0" indent="0" algn="l" rtl="0">
              <a:buSzPct val="25000"/>
              <a:buFont typeface="Arial"/>
              <a:buNone/>
            </a:pPr>
            <a:r>
              <a:rPr lang="x-none" sz="1800" b="0" i="0" u="none" strike="noStrike" cap="none" baseline="0"/>
              <a:t>5 minutes</a:t>
            </a:r>
          </a:p>
        </p:txBody>
      </p:sp>
      <p:sp>
        <p:nvSpPr>
          <p:cNvPr id="180" name="Shape 180"/>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x-none"/>
              <a:t>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a:solidFill>
              <a:srgbClr val="000000"/>
            </a:solidFill>
            <a:prstDash val="solid"/>
            <a:miter/>
            <a:headEnd type="none" w="med" len="med"/>
            <a:tailEnd type="none" w="med" len="med"/>
          </a:ln>
        </p:spPr>
      </p:sp>
      <p:sp>
        <p:nvSpPr>
          <p:cNvPr id="188" name="Shape 188"/>
          <p:cNvSpPr txBox="1">
            <a:spLocks noGrp="1"/>
          </p:cNvSpPr>
          <p:nvPr>
            <p:ph type="body" idx="1"/>
          </p:nvPr>
        </p:nvSpPr>
        <p:spPr>
          <a:xfrm>
            <a:off x="914400" y="4343400"/>
            <a:ext cx="5029199" cy="4114800"/>
          </a:xfrm>
          <a:prstGeom prst="rect">
            <a:avLst/>
          </a:prstGeom>
          <a:solidFill>
            <a:srgbClr val="FFFFFF"/>
          </a:solidFill>
          <a:ln w="9525" cap="rnd">
            <a:solidFill>
              <a:srgbClr val="000000"/>
            </a:solidFill>
            <a:prstDash val="solid"/>
            <a:miter/>
            <a:headEnd type="none" w="med" len="med"/>
            <a:tailEnd type="none" w="med" len="med"/>
          </a:ln>
        </p:spPr>
        <p:txBody>
          <a:bodyPr lIns="91425" tIns="45700" rIns="91425" bIns="45700" anchor="t" anchorCtr="0">
            <a:spAutoFit/>
          </a:bodyPr>
          <a:lstStyle/>
          <a:p>
            <a:pPr marL="0" marR="0" lvl="0" indent="0" algn="l" rtl="0">
              <a:buSzPct val="25000"/>
              <a:buFont typeface="Arial"/>
              <a:buNone/>
            </a:pPr>
            <a:r>
              <a:rPr lang="x-none" sz="1800" b="0" i="0" u="none" strike="noStrike" cap="none" baseline="0"/>
              <a:t>Bruce G and Annette</a:t>
            </a:r>
          </a:p>
          <a:p>
            <a:pPr marL="0" marR="0" lvl="0" indent="0" algn="l" rtl="0">
              <a:buSzPct val="25000"/>
              <a:buFont typeface="Arial"/>
              <a:buNone/>
            </a:pPr>
            <a:r>
              <a:rPr lang="x-none" sz="1800" b="0" i="0" u="none" strike="noStrike" cap="none" baseline="0"/>
              <a:t>During the presentation, where did you see us…</a:t>
            </a:r>
          </a:p>
          <a:p>
            <a:endParaRPr lang="x-none" sz="1800" b="0" i="0" u="none" strike="noStrike" cap="none" baseline="0"/>
          </a:p>
          <a:p>
            <a:pPr marL="0" marR="0" lvl="0" indent="0" algn="l" rtl="0">
              <a:buSzPct val="25000"/>
              <a:buFont typeface="Arial"/>
              <a:buNone/>
            </a:pPr>
            <a:r>
              <a:rPr lang="x-none" sz="1800" b="0" i="0" u="none" strike="noStrike" cap="none" baseline="0"/>
              <a:t>5 minutes</a:t>
            </a:r>
          </a:p>
        </p:txBody>
      </p:sp>
      <p:sp>
        <p:nvSpPr>
          <p:cNvPr id="189" name="Shape 189"/>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x-none"/>
              <a:t>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a:solidFill>
              <a:srgbClr val="000000"/>
            </a:solidFill>
            <a:prstDash val="solid"/>
            <a:miter/>
            <a:headEnd type="none" w="med" len="med"/>
            <a:tailEnd type="none" w="med" len="med"/>
          </a:ln>
        </p:spPr>
      </p:sp>
      <p:sp>
        <p:nvSpPr>
          <p:cNvPr id="197" name="Shape 197"/>
          <p:cNvSpPr txBox="1">
            <a:spLocks noGrp="1"/>
          </p:cNvSpPr>
          <p:nvPr>
            <p:ph type="body" idx="1"/>
          </p:nvPr>
        </p:nvSpPr>
        <p:spPr>
          <a:xfrm>
            <a:off x="914400" y="4343400"/>
            <a:ext cx="5029199" cy="4114800"/>
          </a:xfrm>
          <a:prstGeom prst="rect">
            <a:avLst/>
          </a:prstGeom>
          <a:solidFill>
            <a:srgbClr val="FFFFFF"/>
          </a:solidFill>
          <a:ln w="9525" cap="rnd">
            <a:solidFill>
              <a:srgbClr val="000000"/>
            </a:solidFill>
            <a:prstDash val="solid"/>
            <a:miter/>
            <a:headEnd type="none" w="med" len="med"/>
            <a:tailEnd type="none" w="med" len="med"/>
          </a:ln>
        </p:spPr>
        <p:txBody>
          <a:bodyPr lIns="91425" tIns="45700" rIns="91425" bIns="45700" anchor="t" anchorCtr="0">
            <a:spAutoFit/>
          </a:bodyPr>
          <a:lstStyle/>
          <a:p>
            <a:pPr marL="0" marR="0" lvl="0" indent="0" algn="l" rtl="0">
              <a:buSzPct val="25000"/>
              <a:buFont typeface="Arial"/>
              <a:buNone/>
            </a:pPr>
            <a:r>
              <a:rPr lang="x-none" sz="1800" b="0" i="0" u="none" strike="noStrike" cap="none" baseline="0"/>
              <a:t>Bruce G and Annette</a:t>
            </a:r>
          </a:p>
          <a:p>
            <a:pPr marL="0" marR="0" lvl="0" indent="0" algn="l" rtl="0">
              <a:buSzPct val="25000"/>
              <a:buFont typeface="Arial"/>
              <a:buNone/>
            </a:pPr>
            <a:r>
              <a:rPr lang="x-none" sz="1800" b="0" i="0" u="none" strike="noStrike" cap="none" baseline="0"/>
              <a:t>During the presentation, where did you see us…</a:t>
            </a:r>
          </a:p>
          <a:p>
            <a:pPr marL="0" marR="0" lvl="0" indent="0" algn="l" rtl="0">
              <a:buSzPct val="25000"/>
              <a:buFont typeface="Arial"/>
              <a:buNone/>
            </a:pPr>
            <a:r>
              <a:rPr lang="x-none" sz="1800" b="0" i="0" u="none" strike="noStrike" cap="none" baseline="0"/>
              <a:t>5 minutes</a:t>
            </a:r>
          </a:p>
        </p:txBody>
      </p:sp>
      <p:sp>
        <p:nvSpPr>
          <p:cNvPr id="198" name="Shape 198"/>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x-none"/>
              <a:t>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a:solidFill>
              <a:srgbClr val="000000"/>
            </a:solidFill>
            <a:prstDash val="solid"/>
            <a:miter/>
            <a:headEnd type="none" w="med" len="med"/>
            <a:tailEnd type="none" w="med" len="med"/>
          </a:ln>
        </p:spPr>
      </p:sp>
      <p:sp>
        <p:nvSpPr>
          <p:cNvPr id="206" name="Shape 206"/>
          <p:cNvSpPr txBox="1">
            <a:spLocks noGrp="1"/>
          </p:cNvSpPr>
          <p:nvPr>
            <p:ph type="body" idx="1"/>
          </p:nvPr>
        </p:nvSpPr>
        <p:spPr>
          <a:xfrm>
            <a:off x="914400" y="4343400"/>
            <a:ext cx="5029199" cy="4114800"/>
          </a:xfrm>
          <a:prstGeom prst="rect">
            <a:avLst/>
          </a:prstGeom>
          <a:solidFill>
            <a:srgbClr val="FFFFFF"/>
          </a:solidFill>
          <a:ln w="9525" cap="rnd">
            <a:solidFill>
              <a:srgbClr val="000000"/>
            </a:solidFill>
            <a:prstDash val="solid"/>
            <a:miter/>
            <a:headEnd type="none" w="med" len="med"/>
            <a:tailEnd type="none" w="med" len="med"/>
          </a:ln>
        </p:spPr>
        <p:txBody>
          <a:bodyPr lIns="91425" tIns="45700" rIns="91425" bIns="45700" anchor="t" anchorCtr="0">
            <a:spAutoFit/>
          </a:bodyPr>
          <a:lstStyle/>
          <a:p>
            <a:pPr marL="0" marR="0" lvl="0" indent="0" algn="l" rtl="0">
              <a:buSzPct val="25000"/>
              <a:buFont typeface="Arial"/>
              <a:buNone/>
            </a:pPr>
            <a:r>
              <a:rPr lang="x-none" sz="1800" b="0" i="0" u="none" strike="noStrike" cap="none" baseline="0"/>
              <a:t>How does comparing different solutions within and across grade levels deepen your understanding of Common Core teaching and learning</a:t>
            </a:r>
          </a:p>
          <a:p>
            <a:endParaRPr lang="x-none" sz="1800" b="0" i="0" u="none" strike="noStrike" cap="none" baseline="0"/>
          </a:p>
          <a:p>
            <a:pPr marL="0" marR="0" lvl="0" indent="0" algn="l" rtl="0">
              <a:buSzPct val="25000"/>
              <a:buFont typeface="Arial"/>
              <a:buNone/>
            </a:pPr>
            <a:r>
              <a:rPr lang="x-none" sz="1800" b="0" i="0" u="none" strike="noStrike" cap="none" baseline="0"/>
              <a:t>During the presentation, where did you see us…</a:t>
            </a:r>
          </a:p>
          <a:p>
            <a:endParaRPr lang="x-none" sz="1800" b="0" i="0" u="none" strike="noStrike" cap="none" baseline="0"/>
          </a:p>
          <a:p>
            <a:pPr marL="0" marR="0" lvl="0" indent="0" algn="l" rtl="0">
              <a:buSzPct val="25000"/>
              <a:buFont typeface="Arial"/>
              <a:buNone/>
            </a:pPr>
            <a:r>
              <a:rPr lang="x-none" sz="1800" b="0" i="0" u="none" strike="noStrike" cap="none" baseline="0"/>
              <a:t>Bruce A and Melanie</a:t>
            </a:r>
          </a:p>
          <a:p>
            <a:endParaRPr lang="x-none" sz="1800" b="0" i="0" u="none" strike="noStrike" cap="none" baseline="0"/>
          </a:p>
          <a:p>
            <a:pPr marL="0" marR="0" lvl="0" indent="0" algn="l" rtl="0">
              <a:buSzPct val="25000"/>
              <a:buFont typeface="Arial"/>
              <a:buNone/>
            </a:pPr>
            <a:r>
              <a:rPr lang="x-none" sz="1800" b="0" i="0" u="none" strike="noStrike" cap="none" baseline="0"/>
              <a:t>5 minutes</a:t>
            </a:r>
          </a:p>
          <a:p>
            <a:endParaRPr lang="x-none" sz="1800" b="0" i="0" u="none" strike="noStrike" cap="none" baseline="0"/>
          </a:p>
          <a:p>
            <a:pPr marL="0" marR="0" lvl="2" indent="0" algn="l" rtl="0">
              <a:buSzPct val="25000"/>
              <a:buFont typeface="Arial"/>
              <a:buNone/>
            </a:pPr>
            <a:r>
              <a:rPr lang="x-none" sz="1800" b="0" i="0" u="none" strike="noStrike" cap="none" baseline="0">
                <a:latin typeface="Arial"/>
                <a:ea typeface="Arial"/>
                <a:cs typeface="Arial"/>
                <a:sym typeface="Arial"/>
              </a:rPr>
              <a:t>ཷ	</a:t>
            </a:r>
            <a:r>
              <a:rPr lang="x-none" sz="1800" b="0" i="0" u="none" strike="noStrike" cap="none" baseline="0">
                <a:latin typeface="Times New Roman"/>
                <a:ea typeface="Times New Roman"/>
                <a:cs typeface="Times New Roman"/>
                <a:sym typeface="Times New Roman"/>
              </a:rPr>
              <a:t>What’s the best order?  From the lower level tasks to the upper level tasks</a:t>
            </a:r>
          </a:p>
          <a:p>
            <a:pPr marL="0" marR="0" lvl="2" indent="0" algn="l" rtl="0">
              <a:buSzPct val="25000"/>
              <a:buFont typeface="Arial"/>
              <a:buNone/>
            </a:pPr>
            <a:r>
              <a:rPr lang="x-none" sz="1800" b="0" i="0" u="none" strike="noStrike" cap="none" baseline="0">
                <a:latin typeface="Arial"/>
                <a:ea typeface="Arial"/>
                <a:cs typeface="Arial"/>
                <a:sym typeface="Arial"/>
              </a:rPr>
              <a:t>ཷ	</a:t>
            </a:r>
            <a:r>
              <a:rPr lang="x-none" sz="1800" b="0" i="0" u="none" strike="noStrike" cap="none" baseline="0">
                <a:latin typeface="Times New Roman"/>
                <a:ea typeface="Times New Roman"/>
                <a:cs typeface="Times New Roman"/>
                <a:sym typeface="Times New Roman"/>
              </a:rPr>
              <a:t>Where do you put misconceptions?</a:t>
            </a:r>
          </a:p>
          <a:p>
            <a:endParaRPr lang="x-none" sz="1800" b="0" i="0" u="none" strike="noStrike" cap="none" baseline="0">
              <a:latin typeface="Times New Roman"/>
              <a:ea typeface="Times New Roman"/>
              <a:cs typeface="Times New Roman"/>
              <a:sym typeface="Times New Roman"/>
            </a:endParaRPr>
          </a:p>
        </p:txBody>
      </p:sp>
      <p:sp>
        <p:nvSpPr>
          <p:cNvPr id="207" name="Shape 20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x-none"/>
              <a:t>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a:solidFill>
              <a:srgbClr val="000000"/>
            </a:solidFill>
            <a:prstDash val="solid"/>
            <a:miter/>
            <a:headEnd type="none" w="med" len="med"/>
            <a:tailEnd type="none" w="med" len="med"/>
          </a:ln>
        </p:spPr>
      </p:sp>
      <p:sp>
        <p:nvSpPr>
          <p:cNvPr id="214" name="Shape 214"/>
          <p:cNvSpPr txBox="1">
            <a:spLocks noGrp="1"/>
          </p:cNvSpPr>
          <p:nvPr>
            <p:ph type="body" idx="1"/>
          </p:nvPr>
        </p:nvSpPr>
        <p:spPr>
          <a:xfrm>
            <a:off x="914400" y="4343400"/>
            <a:ext cx="5029199" cy="4114800"/>
          </a:xfrm>
          <a:prstGeom prst="rect">
            <a:avLst/>
          </a:prstGeom>
          <a:solidFill>
            <a:srgbClr val="FFFFFF"/>
          </a:solidFill>
          <a:ln w="9525" cap="rnd">
            <a:solidFill>
              <a:srgbClr val="000000"/>
            </a:solidFill>
            <a:prstDash val="solid"/>
            <a:miter/>
            <a:headEnd type="none" w="med" len="med"/>
            <a:tailEnd type="none" w="med" len="med"/>
          </a:ln>
        </p:spPr>
        <p:txBody>
          <a:bodyPr lIns="91425" tIns="45700" rIns="91425" bIns="45700" anchor="t" anchorCtr="0">
            <a:spAutoFit/>
          </a:bodyPr>
          <a:lstStyle/>
          <a:p>
            <a:pPr marL="0" marR="0" lvl="0" indent="0" algn="l" rtl="0">
              <a:buSzPct val="25000"/>
              <a:buFont typeface="Arial"/>
              <a:buNone/>
            </a:pPr>
            <a:r>
              <a:rPr lang="x-none" sz="1800" b="0" i="0" u="none" strike="noStrike" cap="none" baseline="0"/>
              <a:t>Bruce A and Melanie</a:t>
            </a:r>
          </a:p>
          <a:p>
            <a:pPr marL="0" marR="0" lvl="0" indent="0" algn="l" rtl="0">
              <a:buSzPct val="25000"/>
              <a:buFont typeface="Arial"/>
              <a:buNone/>
            </a:pPr>
            <a:r>
              <a:rPr lang="x-none" sz="1800" b="0" i="0" u="none" strike="noStrike" cap="none" baseline="0"/>
              <a:t>5 minutes</a:t>
            </a:r>
          </a:p>
        </p:txBody>
      </p:sp>
      <p:sp>
        <p:nvSpPr>
          <p:cNvPr id="215" name="Shape 215"/>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x-none"/>
              <a:t>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a:solidFill>
              <a:srgbClr val="000000"/>
            </a:solidFill>
            <a:prstDash val="solid"/>
            <a:miter/>
            <a:headEnd type="none" w="med" len="med"/>
            <a:tailEnd type="none" w="med" len="med"/>
          </a:ln>
        </p:spPr>
      </p:sp>
      <p:sp>
        <p:nvSpPr>
          <p:cNvPr id="223" name="Shape 223"/>
          <p:cNvSpPr txBox="1">
            <a:spLocks noGrp="1"/>
          </p:cNvSpPr>
          <p:nvPr>
            <p:ph type="body" idx="1"/>
          </p:nvPr>
        </p:nvSpPr>
        <p:spPr>
          <a:xfrm>
            <a:off x="914400" y="4343400"/>
            <a:ext cx="5029199" cy="4114800"/>
          </a:xfrm>
          <a:prstGeom prst="rect">
            <a:avLst/>
          </a:prstGeom>
          <a:solidFill>
            <a:srgbClr val="FFFFFF"/>
          </a:solidFill>
          <a:ln w="9525" cap="rnd">
            <a:solidFill>
              <a:srgbClr val="000000"/>
            </a:solidFill>
            <a:prstDash val="solid"/>
            <a:miter/>
            <a:headEnd type="none" w="med" len="med"/>
            <a:tailEnd type="none" w="med" len="med"/>
          </a:ln>
        </p:spPr>
        <p:txBody>
          <a:bodyPr lIns="91425" tIns="45700" rIns="91425" bIns="45700" anchor="t" anchorCtr="0">
            <a:spAutoFit/>
          </a:bodyPr>
          <a:lstStyle/>
          <a:p>
            <a:pPr marL="0" marR="0" lvl="0" indent="0" algn="l" rtl="0">
              <a:buSzPct val="25000"/>
              <a:buFont typeface="Arial"/>
              <a:buNone/>
            </a:pPr>
            <a:r>
              <a:rPr lang="x-none" sz="1800" b="0" i="0" u="none" strike="noStrike" cap="none" baseline="0"/>
              <a:t>Bruce A and Melanie</a:t>
            </a:r>
          </a:p>
          <a:p>
            <a:pPr marL="0" marR="0" lvl="0" indent="0" algn="l" rtl="0">
              <a:buSzPct val="25000"/>
              <a:buFont typeface="Arial"/>
              <a:buNone/>
            </a:pPr>
            <a:r>
              <a:rPr lang="x-none" sz="1800" b="0" i="0" u="none" strike="noStrike" cap="none" baseline="0"/>
              <a:t>5 minutes</a:t>
            </a:r>
          </a:p>
        </p:txBody>
      </p:sp>
      <p:sp>
        <p:nvSpPr>
          <p:cNvPr id="224" name="Shape 224"/>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x-none"/>
              <a:t>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31" name="Shape 231"/>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pPr marL="0" marR="0" lvl="0" indent="0" algn="l" rtl="0">
              <a:buSzPct val="25000"/>
              <a:buFont typeface="Arial"/>
              <a:buNone/>
            </a:pPr>
            <a:r>
              <a:rPr lang="x-none" sz="1800" b="0" i="0" u="none" strike="noStrike" cap="none" baseline="0"/>
              <a:t>Gallery Walk</a:t>
            </a:r>
          </a:p>
          <a:p>
            <a:endParaRPr lang="x-none" sz="1800" b="0" i="0" u="none" strike="noStrike" cap="none" baseline="0"/>
          </a:p>
          <a:p>
            <a:pPr marL="0" marR="0" lvl="0" indent="0" algn="l" rtl="0">
              <a:buSzPct val="25000"/>
              <a:buFont typeface="Arial"/>
              <a:buNone/>
            </a:pPr>
            <a:r>
              <a:rPr lang="x-none" sz="1800" b="0" i="0" u="none" strike="noStrike" cap="none" baseline="0"/>
              <a:t>Annette and Bruce G</a:t>
            </a:r>
          </a:p>
          <a:p>
            <a:endParaRPr lang="x-none" sz="1800" b="0" i="0" u="none" strike="noStrike" cap="none" baseline="0"/>
          </a:p>
          <a:p>
            <a:pPr marL="0" marR="0" lvl="0" indent="0" algn="l" rtl="0">
              <a:buSzPct val="25000"/>
              <a:buFont typeface="Arial"/>
              <a:buNone/>
            </a:pPr>
            <a:r>
              <a:rPr lang="x-none" sz="1800" b="0" i="0" u="none" strike="noStrike" cap="none" baseline="0"/>
              <a:t>20 minutes</a:t>
            </a:r>
          </a:p>
        </p:txBody>
      </p:sp>
      <p:sp>
        <p:nvSpPr>
          <p:cNvPr id="232" name="Shape 232"/>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x-none"/>
              <a:t>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39" name="Shape 23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pPr marL="0" marR="0" lvl="0" indent="0" algn="l" rtl="0">
              <a:buSzPct val="25000"/>
              <a:buFont typeface="Arial"/>
              <a:buNone/>
            </a:pPr>
            <a:r>
              <a:rPr lang="x-none" sz="1800" b="0" i="0" u="none" strike="noStrike" cap="none" baseline="0"/>
              <a:t>Annette and Bruce G</a:t>
            </a:r>
          </a:p>
          <a:p>
            <a:pPr marL="0" marR="0" lvl="0" indent="0" algn="l" rtl="0">
              <a:buSzPct val="25000"/>
              <a:buFont typeface="Arial"/>
              <a:buNone/>
            </a:pPr>
            <a:r>
              <a:rPr lang="x-none" sz="1800" b="0" i="0" u="none" strike="noStrike" cap="none" baseline="0"/>
              <a:t>2 minutes</a:t>
            </a:r>
          </a:p>
        </p:txBody>
      </p:sp>
      <p:sp>
        <p:nvSpPr>
          <p:cNvPr id="240" name="Shape 240"/>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x-none"/>
              <a:t>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47" name="Shape 247"/>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pPr marL="0" marR="0" lvl="0" indent="0" algn="l" rtl="0">
              <a:buSzPct val="25000"/>
              <a:buFont typeface="Arial"/>
              <a:buNone/>
            </a:pPr>
            <a:r>
              <a:rPr lang="x-none" sz="1800" b="0" i="0" u="none" strike="noStrike" cap="none" baseline="0"/>
              <a:t>Annette and Bruce G</a:t>
            </a:r>
          </a:p>
          <a:p>
            <a:pPr marL="0" marR="0" lvl="0" indent="0" algn="l" rtl="0">
              <a:buSzPct val="25000"/>
              <a:buFont typeface="Arial"/>
              <a:buNone/>
            </a:pPr>
            <a:r>
              <a:rPr lang="x-none" sz="1800" b="0" i="0" u="none" strike="noStrike" cap="none" baseline="0"/>
              <a:t>3 minutes</a:t>
            </a:r>
          </a:p>
        </p:txBody>
      </p:sp>
      <p:sp>
        <p:nvSpPr>
          <p:cNvPr id="248" name="Shape 248"/>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x-none"/>
              <a:t>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55" name="Shape 255"/>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pPr marL="0" marR="0" lvl="0" indent="0" algn="l" rtl="0">
              <a:buSzPct val="25000"/>
              <a:buFont typeface="Arial"/>
              <a:buNone/>
            </a:pPr>
            <a:r>
              <a:rPr lang="x-none" sz="1800" b="0" i="0" u="none" strike="noStrike" cap="none" baseline="0"/>
              <a:t>The Team</a:t>
            </a:r>
          </a:p>
        </p:txBody>
      </p:sp>
      <p:sp>
        <p:nvSpPr>
          <p:cNvPr id="256" name="Shape 256"/>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x-none"/>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Shape 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7" name="Shape 47"/>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pPr marL="0" marR="0" lvl="0" indent="0" algn="l" rtl="0">
              <a:buSzPct val="25000"/>
              <a:buFont typeface="Arial"/>
              <a:buNone/>
            </a:pPr>
            <a:r>
              <a:rPr lang="x-none" sz="1800" b="0" i="0" u="none" strike="noStrike" cap="none" baseline="0"/>
              <a:t>Additional math circle outcomes could include a progression of tasks across grade levels and discussion scaffolding of tasks to reach all students. Become more familiar with Depth of Knowledge (DOK) levels to use them as a lens for choosing good tasks.</a:t>
            </a:r>
          </a:p>
          <a:p>
            <a:endParaRPr lang="x-none" sz="1800" b="0" i="0" u="none" strike="noStrike" cap="none" baseline="0"/>
          </a:p>
          <a:p>
            <a:pPr marL="0" marR="0" lvl="0" indent="0" algn="l" rtl="0">
              <a:buSzPct val="25000"/>
              <a:buFont typeface="Arial"/>
              <a:buNone/>
            </a:pPr>
            <a:r>
              <a:rPr lang="x-none" sz="1800" b="0" i="0" u="none" strike="noStrike" cap="none" baseline="0"/>
              <a:t>What we will discuss today is not what you do every day. However many you do in a given school year, next year you can use those again and add more, and so on, and so on, and so on…</a:t>
            </a:r>
          </a:p>
          <a:p>
            <a:endParaRPr lang="x-none" sz="1800" b="0" i="0" u="none" strike="noStrike" cap="none" baseline="0"/>
          </a:p>
          <a:p>
            <a:pPr marL="0" marR="0" lvl="0" indent="0" algn="l" rtl="0">
              <a:buSzPct val="25000"/>
              <a:buFont typeface="Arial"/>
              <a:buNone/>
            </a:pPr>
            <a:r>
              <a:rPr lang="x-none" sz="1800" b="0" i="0" u="none" strike="noStrike" cap="none" baseline="0"/>
              <a:t>Bruce A and Melanie</a:t>
            </a:r>
          </a:p>
          <a:p>
            <a:endParaRPr lang="x-none" sz="1800" b="0" i="0" u="none" strike="noStrike" cap="none" baseline="0"/>
          </a:p>
          <a:p>
            <a:pPr marL="0" marR="0" lvl="0" indent="0" algn="l" rtl="0">
              <a:buSzPct val="25000"/>
              <a:buFont typeface="Arial"/>
              <a:buNone/>
            </a:pPr>
            <a:r>
              <a:rPr lang="x-none" sz="1800" b="0" i="0" u="none" strike="noStrike" cap="none" baseline="0"/>
              <a:t>2 minutes</a:t>
            </a:r>
          </a:p>
        </p:txBody>
      </p:sp>
      <p:sp>
        <p:nvSpPr>
          <p:cNvPr id="48" name="Shape 48"/>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x-none"/>
              <a:t>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Shape 2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64" name="Shape 264"/>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pPr marL="0" marR="0" lvl="0" indent="0" algn="l" rtl="0">
              <a:buSzPct val="25000"/>
              <a:buFont typeface="Arial"/>
              <a:buNone/>
            </a:pPr>
            <a:r>
              <a:rPr lang="x-none" sz="1800" b="0" i="0" u="none" strike="noStrike" cap="none" baseline="0"/>
              <a:t>Bruce G and Annette</a:t>
            </a:r>
          </a:p>
          <a:p>
            <a:pPr marL="0" marR="0" lvl="0" indent="0" algn="l" rtl="0">
              <a:buSzPct val="25000"/>
              <a:buFont typeface="Arial"/>
              <a:buNone/>
            </a:pPr>
            <a:r>
              <a:rPr lang="x-none" sz="1800" b="0" i="0" u="none" strike="noStrike" cap="none" baseline="0"/>
              <a:t>2 minutes</a:t>
            </a:r>
          </a:p>
        </p:txBody>
      </p:sp>
      <p:sp>
        <p:nvSpPr>
          <p:cNvPr id="265" name="Shape 265"/>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x-none"/>
              <a:t>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73" name="Shape 273"/>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pPr marL="0" marR="0" lvl="0" indent="0" algn="l" rtl="0">
              <a:buSzPct val="25000"/>
              <a:buFont typeface="Arial"/>
              <a:buNone/>
            </a:pPr>
            <a:r>
              <a:rPr lang="x-none" sz="1800" b="0" i="0" u="none" strike="noStrike" cap="none" baseline="0"/>
              <a:t>Bruce G and Annette</a:t>
            </a:r>
          </a:p>
          <a:p>
            <a:pPr marL="0" marR="0" lvl="0" indent="0" algn="l" rtl="0">
              <a:buSzPct val="25000"/>
              <a:buFont typeface="Arial"/>
              <a:buNone/>
            </a:pPr>
            <a:r>
              <a:rPr lang="x-none" sz="1800" b="0" i="0" u="none" strike="noStrike" cap="none" baseline="0"/>
              <a:t> 3minutes</a:t>
            </a:r>
          </a:p>
        </p:txBody>
      </p:sp>
      <p:sp>
        <p:nvSpPr>
          <p:cNvPr id="274" name="Shape 274"/>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x-none"/>
              <a:t>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Shape 2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82" name="Shape 282"/>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pPr marL="0" marR="0" lvl="0" indent="0" algn="l" rtl="0">
              <a:buSzPct val="25000"/>
              <a:buFont typeface="Arial"/>
              <a:buNone/>
            </a:pPr>
            <a:r>
              <a:rPr lang="x-none" sz="1800" b="0" i="0" u="none" strike="noStrike" cap="none" baseline="0"/>
              <a:t>Bruce G and Annette</a:t>
            </a:r>
          </a:p>
          <a:p>
            <a:pPr marL="0" marR="0" lvl="0" indent="0" algn="l" rtl="0">
              <a:buSzPct val="25000"/>
              <a:buFont typeface="Arial"/>
              <a:buNone/>
            </a:pPr>
            <a:r>
              <a:rPr lang="x-none" sz="1800" b="0" i="0" u="none" strike="noStrike" cap="none" baseline="0"/>
              <a:t>3 minutes</a:t>
            </a:r>
          </a:p>
        </p:txBody>
      </p:sp>
      <p:sp>
        <p:nvSpPr>
          <p:cNvPr id="283" name="Shape 283"/>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x-none"/>
              <a:t>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Shape 2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91" name="Shape 291"/>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pPr marL="0" marR="0" lvl="0" indent="0" algn="l" rtl="0">
              <a:buSzPct val="25000"/>
              <a:buFont typeface="Arial"/>
              <a:buNone/>
            </a:pPr>
            <a:r>
              <a:rPr lang="x-none" sz="1800" b="0" i="0" u="none" strike="noStrike" cap="none" baseline="0"/>
              <a:t>Bruce A and Melanie</a:t>
            </a:r>
          </a:p>
          <a:p>
            <a:pPr marL="0" marR="0" lvl="0" indent="0" algn="l" rtl="0">
              <a:buSzPct val="25000"/>
              <a:buFont typeface="Arial"/>
              <a:buNone/>
            </a:pPr>
            <a:r>
              <a:rPr lang="x-none" sz="1800" b="0" i="0" u="none" strike="noStrike" cap="none" baseline="0"/>
              <a:t>3 minutes</a:t>
            </a:r>
          </a:p>
        </p:txBody>
      </p:sp>
      <p:sp>
        <p:nvSpPr>
          <p:cNvPr id="292" name="Shape 292"/>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x-none"/>
              <a:t>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00" name="Shape 300"/>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pPr marL="0" marR="0" lvl="0" indent="0" algn="l" rtl="0">
              <a:buSzPct val="25000"/>
              <a:buFont typeface="Arial"/>
              <a:buNone/>
            </a:pPr>
            <a:r>
              <a:rPr lang="x-none" sz="1800" b="0" i="0" u="none" strike="noStrike" cap="none" baseline="0"/>
              <a:t>Bruce A and Melanie</a:t>
            </a:r>
          </a:p>
          <a:p>
            <a:pPr marL="0" marR="0" lvl="0" indent="0" algn="l" rtl="0">
              <a:buSzPct val="25000"/>
              <a:buFont typeface="Arial"/>
              <a:buNone/>
            </a:pPr>
            <a:r>
              <a:rPr lang="x-none" sz="1800" b="0" i="0" u="none" strike="noStrike" cap="none" baseline="0"/>
              <a:t>3 minutes</a:t>
            </a:r>
          </a:p>
        </p:txBody>
      </p:sp>
      <p:sp>
        <p:nvSpPr>
          <p:cNvPr id="301" name="Shape 301"/>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x-none"/>
              <a:t> </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Shape 3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08" name="Shape 308"/>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pPr marL="0" marR="0" lvl="0" indent="0" algn="l" rtl="0">
              <a:buSzPct val="25000"/>
              <a:buFont typeface="Arial"/>
              <a:buNone/>
            </a:pPr>
            <a:r>
              <a:rPr lang="x-none" sz="1800" b="0" i="0" u="none" strike="noStrike" cap="none" baseline="0"/>
              <a:t>Diane</a:t>
            </a:r>
          </a:p>
          <a:p>
            <a:pPr marL="0" marR="0" lvl="0" indent="0" algn="l" rtl="0">
              <a:buSzPct val="25000"/>
              <a:buFont typeface="Arial"/>
              <a:buNone/>
            </a:pPr>
            <a:r>
              <a:rPr lang="x-none" sz="1800" b="0" i="0" u="none" strike="noStrike" cap="none" baseline="0"/>
              <a:t>5 minutes</a:t>
            </a:r>
          </a:p>
          <a:p>
            <a:endParaRPr lang="x-none" sz="1800" b="0" i="0" u="none" strike="noStrike" cap="none" baseline="0"/>
          </a:p>
          <a:p>
            <a:pPr marL="0" marR="0" lvl="0" indent="0" algn="l" rtl="0">
              <a:buSzPct val="25000"/>
              <a:buFont typeface="Arial"/>
              <a:buNone/>
            </a:pPr>
            <a:r>
              <a:rPr lang="x-none" sz="1800" b="0" i="0" u="none" strike="noStrike" cap="none" baseline="0"/>
              <a:t>Go to website for info.</a:t>
            </a:r>
          </a:p>
          <a:p>
            <a:endParaRPr lang="x-none" sz="1800" b="0" i="0" u="none" strike="noStrike" cap="none" baseline="0"/>
          </a:p>
          <a:p>
            <a:endParaRPr lang="x-none" sz="1800" b="0" i="0" u="none" strike="noStrike" cap="none" baseline="0"/>
          </a:p>
        </p:txBody>
      </p:sp>
      <p:sp>
        <p:nvSpPr>
          <p:cNvPr id="309" name="Shape 309"/>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x-none"/>
              <a:t> </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Shape 3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a:solidFill>
              <a:srgbClr val="000000"/>
            </a:solidFill>
            <a:prstDash val="solid"/>
            <a:miter/>
            <a:headEnd type="none" w="med" len="med"/>
            <a:tailEnd type="none" w="med" len="med"/>
          </a:ln>
        </p:spPr>
      </p:sp>
      <p:sp>
        <p:nvSpPr>
          <p:cNvPr id="316" name="Shape 316"/>
          <p:cNvSpPr txBox="1">
            <a:spLocks noGrp="1"/>
          </p:cNvSpPr>
          <p:nvPr>
            <p:ph type="body" idx="1"/>
          </p:nvPr>
        </p:nvSpPr>
        <p:spPr>
          <a:xfrm>
            <a:off x="914400" y="4343400"/>
            <a:ext cx="5029199" cy="4114800"/>
          </a:xfrm>
          <a:prstGeom prst="rect">
            <a:avLst/>
          </a:prstGeom>
          <a:solidFill>
            <a:srgbClr val="FFFFFF"/>
          </a:solidFill>
          <a:ln w="9525" cap="rnd">
            <a:solidFill>
              <a:srgbClr val="000000"/>
            </a:solidFill>
            <a:prstDash val="solid"/>
            <a:miter/>
            <a:headEnd type="none" w="med" len="med"/>
            <a:tailEnd type="none" w="med" len="med"/>
          </a:ln>
        </p:spPr>
        <p:txBody>
          <a:bodyPr lIns="91425" tIns="45700" rIns="91425" bIns="45700" anchor="t" anchorCtr="0">
            <a:spAutoFit/>
          </a:bodyPr>
          <a:lstStyle/>
          <a:p>
            <a:endParaRPr/>
          </a:p>
        </p:txBody>
      </p:sp>
      <p:sp>
        <p:nvSpPr>
          <p:cNvPr id="317" name="Shape 31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x-none"/>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56" name="Shape 56"/>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pPr marL="0" marR="0" lvl="0" indent="0" algn="l" rtl="0">
              <a:buSzPct val="25000"/>
              <a:buFont typeface="Arial"/>
              <a:buNone/>
            </a:pPr>
            <a:r>
              <a:rPr lang="x-none" sz="1800" b="0" i="0" u="none" strike="noStrike" cap="none" baseline="0"/>
              <a:t>Math circles are led by mentors who are math educators.</a:t>
            </a:r>
          </a:p>
          <a:p>
            <a:pPr marL="0" marR="0" lvl="0" indent="0" algn="l" rtl="0">
              <a:buSzPct val="25000"/>
              <a:buFont typeface="Arial"/>
              <a:buNone/>
            </a:pPr>
            <a:r>
              <a:rPr lang="x-none" sz="1800" b="0" i="0" u="none" strike="noStrike" cap="none" baseline="0"/>
              <a:t>Bruce A and Melanie</a:t>
            </a:r>
          </a:p>
          <a:p>
            <a:endParaRPr lang="x-none" sz="1800" b="0" i="0" u="none" strike="noStrike" cap="none" baseline="0"/>
          </a:p>
          <a:p>
            <a:pPr marL="0" marR="0" lvl="0" indent="0" algn="l" rtl="0">
              <a:buSzPct val="25000"/>
              <a:buFont typeface="Arial"/>
              <a:buNone/>
            </a:pPr>
            <a:r>
              <a:rPr lang="x-none" sz="1800" b="0" i="0" u="none" strike="noStrike" cap="none" baseline="0"/>
              <a:t>5 minutes</a:t>
            </a:r>
          </a:p>
        </p:txBody>
      </p:sp>
      <p:sp>
        <p:nvSpPr>
          <p:cNvPr id="57" name="Shape 5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x-none"/>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4" name="Shape 64"/>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pPr marL="0" marR="0" lvl="0" indent="0" algn="l" rtl="0">
              <a:buSzPct val="25000"/>
              <a:buFont typeface="Arial"/>
              <a:buNone/>
            </a:pPr>
            <a:r>
              <a:rPr lang="x-none" sz="1800" b="0" i="0" u="none" strike="noStrike" cap="none" baseline="0"/>
              <a:t>The problem is on the next slide. </a:t>
            </a:r>
          </a:p>
          <a:p>
            <a:pPr marL="0" marR="0" lvl="0" indent="0" algn="l" rtl="0">
              <a:buSzPct val="25000"/>
              <a:buFont typeface="Arial"/>
              <a:buNone/>
            </a:pPr>
            <a:r>
              <a:rPr lang="x-none" sz="1800" b="0" i="0" u="none" strike="noStrike" cap="none" baseline="0"/>
              <a:t>Bruce A and Melanie</a:t>
            </a:r>
          </a:p>
          <a:p>
            <a:pPr marL="0" marR="0" lvl="0" indent="0" algn="l" rtl="0">
              <a:buSzPct val="25000"/>
              <a:buFont typeface="Arial"/>
              <a:buNone/>
            </a:pPr>
            <a:r>
              <a:rPr lang="x-none" sz="1800" b="0" i="0" u="none" strike="noStrike" cap="none" baseline="0"/>
              <a:t>40 minutes or more slides 5 through 8</a:t>
            </a:r>
          </a:p>
        </p:txBody>
      </p:sp>
      <p:sp>
        <p:nvSpPr>
          <p:cNvPr id="65" name="Shape 65"/>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x-none"/>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74" name="Shape 74"/>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pPr marL="0" marR="0" lvl="0" indent="0" algn="l" rtl="0">
              <a:buSzPct val="25000"/>
              <a:buFont typeface="Arial"/>
              <a:buNone/>
            </a:pPr>
            <a:r>
              <a:rPr lang="x-none" sz="1800" b="0" i="0" u="none" strike="noStrike" cap="none" baseline="0"/>
              <a:t>Handout of Task </a:t>
            </a:r>
          </a:p>
          <a:p>
            <a:pPr marL="0" marR="0" lvl="0" indent="0" algn="l" rtl="0">
              <a:buSzPct val="25000"/>
              <a:buFont typeface="Arial"/>
              <a:buNone/>
            </a:pPr>
            <a:r>
              <a:rPr lang="x-none" sz="1800" b="0" i="0" u="none" strike="noStrike" cap="none" baseline="0"/>
              <a:t>Bruce A and Melanie</a:t>
            </a:r>
          </a:p>
        </p:txBody>
      </p:sp>
      <p:sp>
        <p:nvSpPr>
          <p:cNvPr id="75" name="Shape 75"/>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x-none"/>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82" name="Shape 82"/>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pPr marL="0" marR="0" lvl="0" indent="0" algn="l" rtl="0">
              <a:buSzPct val="25000"/>
              <a:buFont typeface="Arial"/>
              <a:buNone/>
            </a:pPr>
            <a:r>
              <a:rPr lang="x-none" sz="1800" b="0" i="0" u="none" strike="noStrike" cap="none" baseline="0"/>
              <a:t>Need a document camera.</a:t>
            </a:r>
          </a:p>
          <a:p>
            <a:endParaRPr lang="x-none" sz="1800" b="0" i="0" u="none" strike="noStrike" cap="none" baseline="0"/>
          </a:p>
          <a:p>
            <a:pPr marL="0" marR="0" lvl="0" indent="0" algn="l" rtl="0">
              <a:buSzPct val="25000"/>
              <a:buFont typeface="Arial"/>
              <a:buNone/>
            </a:pPr>
            <a:r>
              <a:rPr lang="x-none" sz="1800" b="0" i="0" u="none" strike="noStrike" cap="none" baseline="0"/>
              <a:t>Person to facilitate the share out. Bruce A. and Melanie</a:t>
            </a:r>
          </a:p>
          <a:p>
            <a:pPr marL="0" marR="0" lvl="0" indent="0" algn="l" rtl="0">
              <a:buSzPct val="25000"/>
              <a:buFont typeface="Arial"/>
              <a:buNone/>
            </a:pPr>
            <a:r>
              <a:rPr lang="x-none" sz="1800" b="0" i="0" u="none" strike="noStrike" cap="none" baseline="0"/>
              <a:t>Person to help - Diane</a:t>
            </a:r>
          </a:p>
          <a:p>
            <a:pPr marL="0" marR="0" lvl="0" indent="0" algn="l" rtl="0">
              <a:buSzPct val="25000"/>
              <a:buFont typeface="Arial"/>
              <a:buNone/>
            </a:pPr>
            <a:r>
              <a:rPr lang="x-none" sz="1800" b="0" i="0" u="none" strike="noStrike" cap="none" baseline="0"/>
              <a:t>Bruce G. and Annette  handpicks solutions to share with the whole group, based on the aspects of the mathematics that they illustrate.</a:t>
            </a:r>
          </a:p>
          <a:p>
            <a:pPr marL="0" marR="0" lvl="0" indent="0" algn="l" rtl="0">
              <a:buSzPct val="25000"/>
              <a:buFont typeface="Arial"/>
              <a:buNone/>
            </a:pPr>
            <a:r>
              <a:rPr lang="x-none" sz="1800" b="0" i="0" u="none" strike="noStrike" cap="none" baseline="0"/>
              <a:t>Person to lead the group discussion. - Bruce G. and Annette</a:t>
            </a:r>
          </a:p>
        </p:txBody>
      </p:sp>
      <p:sp>
        <p:nvSpPr>
          <p:cNvPr id="83" name="Shape 83"/>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x-none"/>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0" name="Shape 90"/>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pPr marL="0" marR="0" lvl="0" indent="0" algn="l" rtl="0">
              <a:buSzPct val="25000"/>
              <a:buFont typeface="Arial"/>
              <a:buNone/>
            </a:pPr>
            <a:r>
              <a:rPr lang="x-none" sz="1800" b="0" i="0" u="none" strike="noStrike" cap="none" baseline="0"/>
              <a:t>Bruce A and Melanie</a:t>
            </a:r>
          </a:p>
        </p:txBody>
      </p:sp>
      <p:sp>
        <p:nvSpPr>
          <p:cNvPr id="91" name="Shape 91"/>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x-none"/>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8" name="Shape 98"/>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pPr marL="0" marR="0" lvl="0" indent="0" algn="l" rtl="0">
              <a:buSzPct val="25000"/>
              <a:buFont typeface="Arial"/>
              <a:buNone/>
            </a:pPr>
            <a:r>
              <a:rPr lang="x-none" sz="1800" b="0" i="0" u="none" strike="noStrike" cap="none" baseline="0"/>
              <a:t>Bruce A and Melanie</a:t>
            </a:r>
          </a:p>
          <a:p>
            <a:pPr marL="0" marR="0" lvl="0" indent="0" algn="l" rtl="0">
              <a:buSzPct val="25000"/>
              <a:buFont typeface="Arial"/>
              <a:buNone/>
            </a:pPr>
            <a:r>
              <a:rPr lang="x-none" sz="1800" b="0" i="0" u="none" strike="noStrike" cap="none" baseline="0"/>
              <a:t>Handouts</a:t>
            </a:r>
          </a:p>
          <a:p>
            <a:pPr marL="0" marR="0" lvl="0" indent="0" algn="l" rtl="0">
              <a:buSzPct val="25000"/>
              <a:buFont typeface="Arial"/>
              <a:buNone/>
            </a:pPr>
            <a:r>
              <a:rPr lang="x-none" sz="1800" b="0" i="0" u="none" strike="noStrike" cap="none" baseline="0"/>
              <a:t>15 minutes? </a:t>
            </a:r>
          </a:p>
          <a:p>
            <a:endParaRPr lang="x-none" sz="1800" b="0" i="0" u="none" strike="noStrike" cap="none" baseline="0"/>
          </a:p>
          <a:p>
            <a:endParaRPr lang="x-none" sz="1800" b="0" i="0" u="none" strike="noStrike" cap="none" baseline="0"/>
          </a:p>
        </p:txBody>
      </p:sp>
      <p:sp>
        <p:nvSpPr>
          <p:cNvPr id="99" name="Shape 99"/>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x-none"/>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x" type="tx">
  <p:cSld name="tx">
    <p:bg>
      <p:bgPr>
        <a:solidFill>
          <a:schemeClr val="lt1"/>
        </a:solidFill>
        <a:effectLst/>
      </p:bgPr>
    </p:bg>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685800" y="609600"/>
            <a:ext cx="7772400" cy="1143000"/>
          </a:xfrm>
          <a:prstGeom prst="rect">
            <a:avLst/>
          </a:prstGeom>
          <a:solidFill>
            <a:srgbClr val="333399"/>
          </a:solidFill>
          <a:ln>
            <a:noFill/>
          </a:ln>
        </p:spPr>
        <p:txBody>
          <a:bodyPr lIns="91425" tIns="91425" rIns="91425" bIns="91425" anchor="t" anchorCtr="0"/>
          <a:lstStyle>
            <a:lvl1pPr algn="ctr" rtl="0">
              <a:lnSpc>
                <a:spcPct val="100000"/>
              </a:lnSpc>
              <a:spcBef>
                <a:spcPts val="0"/>
              </a:spcBef>
              <a:spcAft>
                <a:spcPts val="0"/>
              </a:spcAft>
              <a:defRPr sz="4400">
                <a:solidFill>
                  <a:schemeClr val="lt1"/>
                </a:solidFill>
              </a:defRPr>
            </a:lvl1pPr>
            <a:lvl2pPr algn="ctr" rtl="0">
              <a:lnSpc>
                <a:spcPct val="100000"/>
              </a:lnSpc>
              <a:spcBef>
                <a:spcPts val="0"/>
              </a:spcBef>
              <a:spcAft>
                <a:spcPts val="0"/>
              </a:spcAft>
              <a:defRPr sz="4400">
                <a:solidFill>
                  <a:schemeClr val="lt1"/>
                </a:solidFill>
              </a:defRPr>
            </a:lvl2pPr>
            <a:lvl3pPr algn="ctr" rtl="0">
              <a:lnSpc>
                <a:spcPct val="100000"/>
              </a:lnSpc>
              <a:spcBef>
                <a:spcPts val="0"/>
              </a:spcBef>
              <a:spcAft>
                <a:spcPts val="0"/>
              </a:spcAft>
              <a:defRPr sz="4400">
                <a:solidFill>
                  <a:schemeClr val="lt1"/>
                </a:solidFill>
              </a:defRPr>
            </a:lvl3pPr>
            <a:lvl4pPr algn="ctr" rtl="0">
              <a:lnSpc>
                <a:spcPct val="100000"/>
              </a:lnSpc>
              <a:spcBef>
                <a:spcPts val="0"/>
              </a:spcBef>
              <a:spcAft>
                <a:spcPts val="0"/>
              </a:spcAft>
              <a:defRPr sz="4400">
                <a:solidFill>
                  <a:schemeClr val="lt1"/>
                </a:solidFill>
              </a:defRPr>
            </a:lvl4pPr>
            <a:lvl5pPr algn="ctr" rtl="0">
              <a:lnSpc>
                <a:spcPct val="100000"/>
              </a:lnSpc>
              <a:spcBef>
                <a:spcPts val="0"/>
              </a:spcBef>
              <a:spcAft>
                <a:spcPts val="0"/>
              </a:spcAft>
              <a:defRPr sz="4400">
                <a:solidFill>
                  <a:schemeClr val="lt1"/>
                </a:solidFill>
              </a:defRPr>
            </a:lvl5pPr>
            <a:lvl6pPr algn="ctr" rtl="0">
              <a:lnSpc>
                <a:spcPct val="100000"/>
              </a:lnSpc>
              <a:spcBef>
                <a:spcPts val="0"/>
              </a:spcBef>
              <a:spcAft>
                <a:spcPts val="0"/>
              </a:spcAft>
              <a:defRPr sz="4400">
                <a:solidFill>
                  <a:schemeClr val="lt1"/>
                </a:solidFill>
              </a:defRPr>
            </a:lvl6pPr>
            <a:lvl7pPr algn="ctr" rtl="0">
              <a:lnSpc>
                <a:spcPct val="100000"/>
              </a:lnSpc>
              <a:spcBef>
                <a:spcPts val="0"/>
              </a:spcBef>
              <a:spcAft>
                <a:spcPts val="0"/>
              </a:spcAft>
              <a:defRPr sz="4400">
                <a:solidFill>
                  <a:schemeClr val="lt1"/>
                </a:solidFill>
              </a:defRPr>
            </a:lvl7pPr>
            <a:lvl8pPr algn="ctr" rtl="0">
              <a:lnSpc>
                <a:spcPct val="100000"/>
              </a:lnSpc>
              <a:spcBef>
                <a:spcPts val="0"/>
              </a:spcBef>
              <a:spcAft>
                <a:spcPts val="0"/>
              </a:spcAft>
              <a:defRPr sz="4400">
                <a:solidFill>
                  <a:schemeClr val="lt1"/>
                </a:solidFill>
              </a:defRPr>
            </a:lvl8pPr>
            <a:lvl9pPr algn="ctr" rtl="0">
              <a:lnSpc>
                <a:spcPct val="100000"/>
              </a:lnSpc>
              <a:spcBef>
                <a:spcPts val="0"/>
              </a:spcBef>
              <a:spcAft>
                <a:spcPts val="0"/>
              </a:spcAft>
              <a:defRPr sz="4400">
                <a:solidFill>
                  <a:schemeClr val="lt1"/>
                </a:solidFill>
              </a:defRPr>
            </a:lvl9pPr>
          </a:lstStyle>
          <a:p>
            <a:endParaRPr/>
          </a:p>
        </p:txBody>
      </p:sp>
      <p:sp>
        <p:nvSpPr>
          <p:cNvPr id="16" name="Shape 16"/>
          <p:cNvSpPr txBox="1">
            <a:spLocks noGrp="1"/>
          </p:cNvSpPr>
          <p:nvPr>
            <p:ph type="body" idx="1"/>
          </p:nvPr>
        </p:nvSpPr>
        <p:spPr>
          <a:xfrm>
            <a:off x="685800" y="1981200"/>
            <a:ext cx="7772400" cy="4114800"/>
          </a:xfrm>
          <a:prstGeom prst="rect">
            <a:avLst/>
          </a:prstGeom>
          <a:noFill/>
          <a:ln>
            <a:noFill/>
          </a:ln>
        </p:spPr>
        <p:txBody>
          <a:bodyPr lIns="91425" tIns="91425" rIns="91425" bIns="91425" anchor="t" anchorCtr="0"/>
          <a:lstStyle>
            <a:lvl1pPr algn="l" rtl="0">
              <a:lnSpc>
                <a:spcPct val="100000"/>
              </a:lnSpc>
              <a:spcBef>
                <a:spcPts val="640"/>
              </a:spcBef>
              <a:spcAft>
                <a:spcPts val="0"/>
              </a:spcAft>
              <a:buClr>
                <a:srgbClr val="000066"/>
              </a:buClr>
              <a:buFont typeface="Arial"/>
              <a:buChar char="•"/>
              <a:defRPr sz="3200">
                <a:solidFill>
                  <a:srgbClr val="000066"/>
                </a:solidFill>
              </a:defRPr>
            </a:lvl1pPr>
            <a:lvl2pPr marL="742950" indent="-177800" rtl="0">
              <a:lnSpc>
                <a:spcPct val="100000"/>
              </a:lnSpc>
              <a:spcBef>
                <a:spcPts val="560"/>
              </a:spcBef>
              <a:spcAft>
                <a:spcPts val="0"/>
              </a:spcAft>
              <a:buFont typeface="Arial"/>
              <a:buChar char="•"/>
              <a:defRPr sz="2800"/>
            </a:lvl2pPr>
            <a:lvl3pPr marL="1143000" indent="-136525" rtl="0">
              <a:lnSpc>
                <a:spcPct val="100000"/>
              </a:lnSpc>
              <a:spcBef>
                <a:spcPts val="480"/>
              </a:spcBef>
              <a:spcAft>
                <a:spcPts val="0"/>
              </a:spcAft>
              <a:buFont typeface="Arial"/>
              <a:buChar char="•"/>
              <a:defRPr sz="2400"/>
            </a:lvl3pPr>
            <a:lvl4pPr marL="1600200" indent="-152400" rtl="0">
              <a:lnSpc>
                <a:spcPct val="100000"/>
              </a:lnSpc>
              <a:spcBef>
                <a:spcPts val="400"/>
              </a:spcBef>
              <a:spcAft>
                <a:spcPts val="0"/>
              </a:spcAft>
              <a:buFont typeface="Arial"/>
              <a:buChar char="•"/>
              <a:defRPr sz="2000"/>
            </a:lvl4pPr>
            <a:lvl5pPr marL="2057400" indent="-152400" rtl="0">
              <a:lnSpc>
                <a:spcPct val="100000"/>
              </a:lnSpc>
              <a:spcBef>
                <a:spcPts val="400"/>
              </a:spcBef>
              <a:spcAft>
                <a:spcPts val="0"/>
              </a:spcAft>
              <a:buFont typeface="Arial"/>
              <a:buChar char="•"/>
              <a:defRPr sz="2000"/>
            </a:lvl5pPr>
            <a:lvl6pPr marL="2514600" indent="-107950" rtl="0">
              <a:lnSpc>
                <a:spcPct val="100000"/>
              </a:lnSpc>
              <a:spcBef>
                <a:spcPts val="640"/>
              </a:spcBef>
              <a:spcAft>
                <a:spcPts val="0"/>
              </a:spcAft>
              <a:buClr>
                <a:srgbClr val="000066"/>
              </a:buClr>
              <a:buFont typeface="Arial"/>
              <a:buChar char="•"/>
              <a:defRPr sz="3200">
                <a:solidFill>
                  <a:srgbClr val="000066"/>
                </a:solidFill>
              </a:defRPr>
            </a:lvl6pPr>
            <a:lvl7pPr marL="2971800" indent="-107950" rtl="0">
              <a:lnSpc>
                <a:spcPct val="100000"/>
              </a:lnSpc>
              <a:spcBef>
                <a:spcPts val="640"/>
              </a:spcBef>
              <a:spcAft>
                <a:spcPts val="0"/>
              </a:spcAft>
              <a:buClr>
                <a:srgbClr val="000066"/>
              </a:buClr>
              <a:buFont typeface="Arial"/>
              <a:buChar char="•"/>
              <a:defRPr sz="3200">
                <a:solidFill>
                  <a:srgbClr val="000066"/>
                </a:solidFill>
              </a:defRPr>
            </a:lvl7pPr>
            <a:lvl8pPr marL="3429000" indent="-107950" rtl="0">
              <a:lnSpc>
                <a:spcPct val="100000"/>
              </a:lnSpc>
              <a:spcBef>
                <a:spcPts val="640"/>
              </a:spcBef>
              <a:spcAft>
                <a:spcPts val="0"/>
              </a:spcAft>
              <a:buClr>
                <a:srgbClr val="000066"/>
              </a:buClr>
              <a:buFont typeface="Arial"/>
              <a:buChar char="•"/>
              <a:defRPr sz="3200">
                <a:solidFill>
                  <a:srgbClr val="000066"/>
                </a:solidFill>
              </a:defRPr>
            </a:lvl8pPr>
            <a:lvl9pPr marL="3886200" indent="-107950" rtl="0">
              <a:lnSpc>
                <a:spcPct val="100000"/>
              </a:lnSpc>
              <a:spcBef>
                <a:spcPts val="640"/>
              </a:spcBef>
              <a:spcAft>
                <a:spcPts val="0"/>
              </a:spcAft>
              <a:buClr>
                <a:srgbClr val="000066"/>
              </a:buClr>
              <a:buFont typeface="Arial"/>
              <a:buChar char="•"/>
              <a:defRPr sz="3200">
                <a:solidFill>
                  <a:srgbClr val="000066"/>
                </a:solidFill>
              </a:defRPr>
            </a:lvl9pPr>
          </a:lstStyle>
          <a:p>
            <a:endParaRPr/>
          </a:p>
        </p:txBody>
      </p:sp>
      <p:sp>
        <p:nvSpPr>
          <p:cNvPr id="17" name="Shape 17"/>
          <p:cNvSpPr txBox="1">
            <a:spLocks noGrp="1"/>
          </p:cNvSpPr>
          <p:nvPr>
            <p:ph type="sldNum" idx="12"/>
          </p:nvPr>
        </p:nvSpPr>
        <p:spPr>
          <a:xfrm>
            <a:off x="7391400" y="6248400"/>
            <a:ext cx="1447800"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defRPr sz="1400" b="0" i="0" u="none" strike="noStrike" cap="none" baseline="0">
                <a:solidFill>
                  <a:srgbClr val="000066"/>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chemeClr val="lt1"/>
        </a:solidFill>
        <a:effectLst/>
      </p:bgPr>
    </p:bg>
    <p:spTree>
      <p:nvGrpSpPr>
        <p:cNvPr id="1" name="Shape 18"/>
        <p:cNvGrpSpPr/>
        <p:nvPr/>
      </p:nvGrpSpPr>
      <p:grpSpPr>
        <a:xfrm>
          <a:off x="0" y="0"/>
          <a:ext cx="0" cy="0"/>
          <a:chOff x="0" y="0"/>
          <a:chExt cx="0" cy="0"/>
        </a:xfrm>
      </p:grpSpPr>
      <p:sp>
        <p:nvSpPr>
          <p:cNvPr id="19" name="Shape 19"/>
          <p:cNvSpPr txBox="1">
            <a:spLocks noGrp="1"/>
          </p:cNvSpPr>
          <p:nvPr>
            <p:ph type="ctrTitle"/>
          </p:nvPr>
        </p:nvSpPr>
        <p:spPr>
          <a:xfrm>
            <a:off x="685800" y="2286000"/>
            <a:ext cx="7772400" cy="1143000"/>
          </a:xfrm>
          <a:prstGeom prst="rect">
            <a:avLst/>
          </a:prstGeom>
          <a:solidFill>
            <a:srgbClr val="333399"/>
          </a:solidFill>
          <a:ln>
            <a:noFill/>
          </a:ln>
        </p:spPr>
        <p:txBody>
          <a:bodyPr lIns="91425" tIns="91425" rIns="91425" bIns="91425" anchor="t" anchorCtr="0"/>
          <a:lstStyle>
            <a:lvl1pPr marL="0" marR="0" indent="0" algn="ctr" rtl="0">
              <a:lnSpc>
                <a:spcPct val="100000"/>
              </a:lnSpc>
              <a:spcBef>
                <a:spcPts val="0"/>
              </a:spcBef>
              <a:spcAft>
                <a:spcPts val="0"/>
              </a:spcAft>
              <a:defRPr sz="4400" b="0" i="0" u="none" strike="noStrike" cap="none" baseline="0">
                <a:solidFill>
                  <a:schemeClr val="lt1"/>
                </a:solidFill>
                <a:latin typeface="Arial"/>
                <a:ea typeface="Arial"/>
                <a:cs typeface="Arial"/>
                <a:sym typeface="Arial"/>
              </a:defRPr>
            </a:lvl1pPr>
            <a:lvl2pPr marL="0" marR="0" indent="0" algn="ctr" rtl="0">
              <a:lnSpc>
                <a:spcPct val="100000"/>
              </a:lnSpc>
              <a:spcBef>
                <a:spcPts val="0"/>
              </a:spcBef>
              <a:spcAft>
                <a:spcPts val="0"/>
              </a:spcAft>
              <a:defRPr sz="4400" b="0" i="0" u="none" strike="noStrike" cap="none" baseline="0">
                <a:solidFill>
                  <a:schemeClr val="lt1"/>
                </a:solidFill>
                <a:latin typeface="Arial"/>
                <a:ea typeface="Arial"/>
                <a:cs typeface="Arial"/>
                <a:sym typeface="Arial"/>
              </a:defRPr>
            </a:lvl2pPr>
            <a:lvl3pPr marL="0" marR="0" indent="0" algn="ctr" rtl="0">
              <a:lnSpc>
                <a:spcPct val="100000"/>
              </a:lnSpc>
              <a:spcBef>
                <a:spcPts val="0"/>
              </a:spcBef>
              <a:spcAft>
                <a:spcPts val="0"/>
              </a:spcAft>
              <a:defRPr sz="4400" b="0" i="0" u="none" strike="noStrike" cap="none" baseline="0">
                <a:solidFill>
                  <a:schemeClr val="lt1"/>
                </a:solidFill>
                <a:latin typeface="Arial"/>
                <a:ea typeface="Arial"/>
                <a:cs typeface="Arial"/>
                <a:sym typeface="Arial"/>
              </a:defRPr>
            </a:lvl3pPr>
            <a:lvl4pPr marL="0" marR="0" indent="0" algn="ctr" rtl="0">
              <a:lnSpc>
                <a:spcPct val="100000"/>
              </a:lnSpc>
              <a:spcBef>
                <a:spcPts val="0"/>
              </a:spcBef>
              <a:spcAft>
                <a:spcPts val="0"/>
              </a:spcAft>
              <a:defRPr sz="4400" b="0" i="0" u="none" strike="noStrike" cap="none" baseline="0">
                <a:solidFill>
                  <a:schemeClr val="lt1"/>
                </a:solidFill>
                <a:latin typeface="Arial"/>
                <a:ea typeface="Arial"/>
                <a:cs typeface="Arial"/>
                <a:sym typeface="Arial"/>
              </a:defRPr>
            </a:lvl4pPr>
            <a:lvl5pPr marL="0" marR="0" indent="0" algn="ctr" rtl="0">
              <a:lnSpc>
                <a:spcPct val="100000"/>
              </a:lnSpc>
              <a:spcBef>
                <a:spcPts val="0"/>
              </a:spcBef>
              <a:spcAft>
                <a:spcPts val="0"/>
              </a:spcAft>
              <a:defRPr sz="4400" b="0" i="0" u="none" strike="noStrike" cap="none" baseline="0">
                <a:solidFill>
                  <a:schemeClr val="lt1"/>
                </a:solidFill>
                <a:latin typeface="Arial"/>
                <a:ea typeface="Arial"/>
                <a:cs typeface="Arial"/>
                <a:sym typeface="Arial"/>
              </a:defRPr>
            </a:lvl5pPr>
            <a:lvl6pPr marL="0" marR="0" indent="0" algn="ctr" rtl="0">
              <a:lnSpc>
                <a:spcPct val="100000"/>
              </a:lnSpc>
              <a:spcBef>
                <a:spcPts val="0"/>
              </a:spcBef>
              <a:spcAft>
                <a:spcPts val="0"/>
              </a:spcAft>
              <a:defRPr sz="4400" b="0" i="0" u="none" strike="noStrike" cap="none" baseline="0">
                <a:solidFill>
                  <a:schemeClr val="lt1"/>
                </a:solidFill>
                <a:latin typeface="Arial"/>
                <a:ea typeface="Arial"/>
                <a:cs typeface="Arial"/>
                <a:sym typeface="Arial"/>
              </a:defRPr>
            </a:lvl6pPr>
            <a:lvl7pPr marL="0" marR="0" indent="0" algn="ctr" rtl="0">
              <a:lnSpc>
                <a:spcPct val="100000"/>
              </a:lnSpc>
              <a:spcBef>
                <a:spcPts val="0"/>
              </a:spcBef>
              <a:spcAft>
                <a:spcPts val="0"/>
              </a:spcAft>
              <a:defRPr sz="4400" b="0" i="0" u="none" strike="noStrike" cap="none" baseline="0">
                <a:solidFill>
                  <a:schemeClr val="lt1"/>
                </a:solidFill>
                <a:latin typeface="Arial"/>
                <a:ea typeface="Arial"/>
                <a:cs typeface="Arial"/>
                <a:sym typeface="Arial"/>
              </a:defRPr>
            </a:lvl7pPr>
            <a:lvl8pPr marL="0" marR="0" indent="0" algn="ctr" rtl="0">
              <a:lnSpc>
                <a:spcPct val="100000"/>
              </a:lnSpc>
              <a:spcBef>
                <a:spcPts val="0"/>
              </a:spcBef>
              <a:spcAft>
                <a:spcPts val="0"/>
              </a:spcAft>
              <a:defRPr sz="4400" b="0" i="0" u="none" strike="noStrike" cap="none" baseline="0">
                <a:solidFill>
                  <a:schemeClr val="lt1"/>
                </a:solidFill>
                <a:latin typeface="Arial"/>
                <a:ea typeface="Arial"/>
                <a:cs typeface="Arial"/>
                <a:sym typeface="Arial"/>
              </a:defRPr>
            </a:lvl8pPr>
            <a:lvl9pPr marL="0" marR="0" indent="0" algn="ctr" rtl="0">
              <a:lnSpc>
                <a:spcPct val="100000"/>
              </a:lnSpc>
              <a:spcBef>
                <a:spcPts val="0"/>
              </a:spcBef>
              <a:spcAft>
                <a:spcPts val="0"/>
              </a:spcAft>
              <a:defRPr sz="4400" b="0" i="0" u="none" strike="noStrike" cap="none" baseline="0">
                <a:solidFill>
                  <a:schemeClr val="lt1"/>
                </a:solidFill>
                <a:latin typeface="Arial"/>
                <a:ea typeface="Arial"/>
                <a:cs typeface="Arial"/>
                <a:sym typeface="Arial"/>
              </a:defRPr>
            </a:lvl9pPr>
          </a:lstStyle>
          <a:p>
            <a:endParaRPr/>
          </a:p>
        </p:txBody>
      </p:sp>
      <p:sp>
        <p:nvSpPr>
          <p:cNvPr id="20" name="Shape 20"/>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120650" algn="l" rtl="0">
              <a:lnSpc>
                <a:spcPct val="100000"/>
              </a:lnSpc>
              <a:spcBef>
                <a:spcPts val="640"/>
              </a:spcBef>
              <a:spcAft>
                <a:spcPts val="0"/>
              </a:spcAft>
              <a:buClr>
                <a:srgbClr val="000066"/>
              </a:buClr>
              <a:buFont typeface="Arial"/>
              <a:buChar char="•"/>
              <a:defRPr sz="3200" b="0" i="0" u="none" strike="noStrike" cap="none" baseline="0">
                <a:solidFill>
                  <a:srgbClr val="000066"/>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1" name="Shape 21"/>
          <p:cNvSpPr txBox="1">
            <a:spLocks noGrp="1"/>
          </p:cNvSpPr>
          <p:nvPr>
            <p:ph type="sldNum" idx="12"/>
          </p:nvPr>
        </p:nvSpPr>
        <p:spPr>
          <a:xfrm>
            <a:off x="7391400" y="6248400"/>
            <a:ext cx="1447800"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defRPr sz="1400" b="0" i="0" u="none" strike="noStrike" cap="none" baseline="0">
                <a:solidFill>
                  <a:srgbClr val="000066"/>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2" name="Shape 22"/>
          <p:cNvSpPr txBox="1">
            <a:spLocks noGrp="1"/>
          </p:cNvSpPr>
          <p:nvPr>
            <p:ph type="title" idx="2"/>
          </p:nvPr>
        </p:nvSpPr>
        <p:spPr>
          <a:xfrm>
            <a:off x="685800" y="609600"/>
            <a:ext cx="7772400" cy="1143000"/>
          </a:xfrm>
          <a:prstGeom prst="rect">
            <a:avLst/>
          </a:prstGeom>
          <a:solidFill>
            <a:srgbClr val="333399"/>
          </a:solidFill>
          <a:ln>
            <a:noFill/>
          </a:ln>
        </p:spPr>
        <p:txBody>
          <a:bodyPr lIns="91425" tIns="91425" rIns="91425" bIns="91425" anchor="ctr" anchorCtr="0"/>
          <a:lstStyle>
            <a:lvl1pPr algn="ctr" rtl="0">
              <a:lnSpc>
                <a:spcPct val="100000"/>
              </a:lnSpc>
              <a:spcBef>
                <a:spcPts val="0"/>
              </a:spcBef>
              <a:spcAft>
                <a:spcPts val="0"/>
              </a:spcAft>
              <a:defRPr sz="4400">
                <a:solidFill>
                  <a:schemeClr val="lt1"/>
                </a:solidFill>
              </a:defRPr>
            </a:lvl1pPr>
            <a:lvl2pPr algn="ctr" rtl="0">
              <a:lnSpc>
                <a:spcPct val="100000"/>
              </a:lnSpc>
              <a:spcBef>
                <a:spcPts val="0"/>
              </a:spcBef>
              <a:spcAft>
                <a:spcPts val="0"/>
              </a:spcAft>
              <a:defRPr sz="4400">
                <a:solidFill>
                  <a:schemeClr val="lt1"/>
                </a:solidFill>
              </a:defRPr>
            </a:lvl2pPr>
            <a:lvl3pPr algn="ctr" rtl="0">
              <a:lnSpc>
                <a:spcPct val="100000"/>
              </a:lnSpc>
              <a:spcBef>
                <a:spcPts val="0"/>
              </a:spcBef>
              <a:spcAft>
                <a:spcPts val="0"/>
              </a:spcAft>
              <a:defRPr sz="4400">
                <a:solidFill>
                  <a:schemeClr val="lt1"/>
                </a:solidFill>
              </a:defRPr>
            </a:lvl3pPr>
            <a:lvl4pPr algn="ctr" rtl="0">
              <a:lnSpc>
                <a:spcPct val="100000"/>
              </a:lnSpc>
              <a:spcBef>
                <a:spcPts val="0"/>
              </a:spcBef>
              <a:spcAft>
                <a:spcPts val="0"/>
              </a:spcAft>
              <a:defRPr sz="4400">
                <a:solidFill>
                  <a:schemeClr val="lt1"/>
                </a:solidFill>
              </a:defRPr>
            </a:lvl4pPr>
            <a:lvl5pPr algn="ctr" rtl="0">
              <a:lnSpc>
                <a:spcPct val="100000"/>
              </a:lnSpc>
              <a:spcBef>
                <a:spcPts val="0"/>
              </a:spcBef>
              <a:spcAft>
                <a:spcPts val="0"/>
              </a:spcAft>
              <a:defRPr sz="4400">
                <a:solidFill>
                  <a:schemeClr val="lt1"/>
                </a:solidFill>
              </a:defRPr>
            </a:lvl5pPr>
            <a:lvl6pPr algn="ctr" rtl="0">
              <a:lnSpc>
                <a:spcPct val="100000"/>
              </a:lnSpc>
              <a:spcBef>
                <a:spcPts val="0"/>
              </a:spcBef>
              <a:spcAft>
                <a:spcPts val="0"/>
              </a:spcAft>
              <a:defRPr sz="4400">
                <a:solidFill>
                  <a:schemeClr val="lt1"/>
                </a:solidFill>
              </a:defRPr>
            </a:lvl6pPr>
            <a:lvl7pPr algn="ctr" rtl="0">
              <a:lnSpc>
                <a:spcPct val="100000"/>
              </a:lnSpc>
              <a:spcBef>
                <a:spcPts val="0"/>
              </a:spcBef>
              <a:spcAft>
                <a:spcPts val="0"/>
              </a:spcAft>
              <a:defRPr sz="4400">
                <a:solidFill>
                  <a:schemeClr val="lt1"/>
                </a:solidFill>
              </a:defRPr>
            </a:lvl7pPr>
            <a:lvl8pPr algn="ctr" rtl="0">
              <a:lnSpc>
                <a:spcPct val="100000"/>
              </a:lnSpc>
              <a:spcBef>
                <a:spcPts val="0"/>
              </a:spcBef>
              <a:spcAft>
                <a:spcPts val="0"/>
              </a:spcAft>
              <a:defRPr sz="4400">
                <a:solidFill>
                  <a:schemeClr val="lt1"/>
                </a:solidFill>
              </a:defRPr>
            </a:lvl8pPr>
            <a:lvl9pPr algn="ctr" rtl="0">
              <a:lnSpc>
                <a:spcPct val="100000"/>
              </a:lnSpc>
              <a:spcBef>
                <a:spcPts val="0"/>
              </a:spcBef>
              <a:spcAft>
                <a:spcPts val="0"/>
              </a:spcAft>
              <a:defRPr sz="4400">
                <a:solidFill>
                  <a:schemeClr val="lt1"/>
                </a:solidFill>
              </a:defRPr>
            </a:lvl9pPr>
          </a:lstStyle>
          <a:p>
            <a:endParaRPr/>
          </a:p>
        </p:txBody>
      </p:sp>
      <p:sp>
        <p:nvSpPr>
          <p:cNvPr id="23" name="Shape 23"/>
          <p:cNvSpPr txBox="1">
            <a:spLocks noGrp="1"/>
          </p:cNvSpPr>
          <p:nvPr>
            <p:ph type="body" idx="3"/>
          </p:nvPr>
        </p:nvSpPr>
        <p:spPr>
          <a:xfrm>
            <a:off x="685800" y="1981200"/>
            <a:ext cx="7772400" cy="4114800"/>
          </a:xfrm>
          <a:prstGeom prst="rect">
            <a:avLst/>
          </a:prstGeom>
          <a:noFill/>
          <a:ln>
            <a:noFill/>
          </a:ln>
        </p:spPr>
        <p:txBody>
          <a:bodyPr lIns="91425" tIns="91425" rIns="91425" bIns="91425" anchor="t" anchorCtr="0"/>
          <a:lstStyle>
            <a:lvl1pPr algn="l" rtl="0">
              <a:lnSpc>
                <a:spcPct val="100000"/>
              </a:lnSpc>
              <a:spcBef>
                <a:spcPts val="640"/>
              </a:spcBef>
              <a:spcAft>
                <a:spcPts val="0"/>
              </a:spcAft>
              <a:buClr>
                <a:srgbClr val="000066"/>
              </a:buClr>
              <a:buFont typeface="Arial"/>
              <a:buChar char="•"/>
              <a:defRPr sz="3200">
                <a:solidFill>
                  <a:srgbClr val="000066"/>
                </a:solidFill>
              </a:defRPr>
            </a:lvl1pPr>
            <a:lvl2pPr marL="742950" indent="-177800" rtl="0">
              <a:lnSpc>
                <a:spcPct val="100000"/>
              </a:lnSpc>
              <a:spcBef>
                <a:spcPts val="560"/>
              </a:spcBef>
              <a:spcAft>
                <a:spcPts val="0"/>
              </a:spcAft>
              <a:buFont typeface="Arial"/>
              <a:buChar char="•"/>
              <a:defRPr sz="2800"/>
            </a:lvl2pPr>
            <a:lvl3pPr marL="1143000" indent="-136525" rtl="0">
              <a:lnSpc>
                <a:spcPct val="100000"/>
              </a:lnSpc>
              <a:spcBef>
                <a:spcPts val="480"/>
              </a:spcBef>
              <a:spcAft>
                <a:spcPts val="0"/>
              </a:spcAft>
              <a:buFont typeface="Arial"/>
              <a:buChar char="•"/>
              <a:defRPr sz="2400"/>
            </a:lvl3pPr>
            <a:lvl4pPr marL="1600200" indent="-152400" rtl="0">
              <a:lnSpc>
                <a:spcPct val="100000"/>
              </a:lnSpc>
              <a:spcBef>
                <a:spcPts val="400"/>
              </a:spcBef>
              <a:spcAft>
                <a:spcPts val="0"/>
              </a:spcAft>
              <a:buFont typeface="Arial"/>
              <a:buChar char="•"/>
              <a:defRPr sz="2000"/>
            </a:lvl4pPr>
            <a:lvl5pPr marL="2057400" indent="-152400" rtl="0">
              <a:lnSpc>
                <a:spcPct val="100000"/>
              </a:lnSpc>
              <a:spcBef>
                <a:spcPts val="400"/>
              </a:spcBef>
              <a:spcAft>
                <a:spcPts val="0"/>
              </a:spcAft>
              <a:buFont typeface="Arial"/>
              <a:buChar char="•"/>
              <a:defRPr sz="2000"/>
            </a:lvl5pPr>
            <a:lvl6pPr marL="2514600" indent="-107950" rtl="0">
              <a:lnSpc>
                <a:spcPct val="100000"/>
              </a:lnSpc>
              <a:spcBef>
                <a:spcPts val="640"/>
              </a:spcBef>
              <a:spcAft>
                <a:spcPts val="0"/>
              </a:spcAft>
              <a:buClr>
                <a:srgbClr val="000066"/>
              </a:buClr>
              <a:buFont typeface="Arial"/>
              <a:buChar char="•"/>
              <a:defRPr sz="3200">
                <a:solidFill>
                  <a:srgbClr val="000066"/>
                </a:solidFill>
              </a:defRPr>
            </a:lvl6pPr>
            <a:lvl7pPr marL="2971800" indent="-107950" rtl="0">
              <a:lnSpc>
                <a:spcPct val="100000"/>
              </a:lnSpc>
              <a:spcBef>
                <a:spcPts val="640"/>
              </a:spcBef>
              <a:spcAft>
                <a:spcPts val="0"/>
              </a:spcAft>
              <a:buClr>
                <a:srgbClr val="000066"/>
              </a:buClr>
              <a:buFont typeface="Arial"/>
              <a:buChar char="•"/>
              <a:defRPr sz="3200">
                <a:solidFill>
                  <a:srgbClr val="000066"/>
                </a:solidFill>
              </a:defRPr>
            </a:lvl7pPr>
            <a:lvl8pPr marL="3429000" indent="-107950" rtl="0">
              <a:lnSpc>
                <a:spcPct val="100000"/>
              </a:lnSpc>
              <a:spcBef>
                <a:spcPts val="640"/>
              </a:spcBef>
              <a:spcAft>
                <a:spcPts val="0"/>
              </a:spcAft>
              <a:buClr>
                <a:srgbClr val="000066"/>
              </a:buClr>
              <a:buFont typeface="Arial"/>
              <a:buChar char="•"/>
              <a:defRPr sz="3200">
                <a:solidFill>
                  <a:srgbClr val="000066"/>
                </a:solidFill>
              </a:defRPr>
            </a:lvl8pPr>
            <a:lvl9pPr marL="3886200" indent="-107950" rtl="0">
              <a:lnSpc>
                <a:spcPct val="100000"/>
              </a:lnSpc>
              <a:spcBef>
                <a:spcPts val="640"/>
              </a:spcBef>
              <a:spcAft>
                <a:spcPts val="0"/>
              </a:spcAft>
              <a:buClr>
                <a:srgbClr val="000066"/>
              </a:buClr>
              <a:buFont typeface="Arial"/>
              <a:buChar char="•"/>
              <a:defRPr sz="3200">
                <a:solidFill>
                  <a:srgbClr val="000066"/>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685800" y="609600"/>
            <a:ext cx="7772400" cy="1143000"/>
          </a:xfrm>
          <a:prstGeom prst="rect">
            <a:avLst/>
          </a:prstGeom>
          <a:solidFill>
            <a:srgbClr val="333399"/>
          </a:solidFill>
          <a:ln>
            <a:noFill/>
          </a:ln>
        </p:spPr>
        <p:txBody>
          <a:bodyPr lIns="91425" tIns="91425" rIns="91425" bIns="91425" anchor="ctr" anchorCtr="0"/>
          <a:lstStyle>
            <a:lvl1pPr marL="0" marR="0" indent="0" algn="ctr" rtl="0">
              <a:lnSpc>
                <a:spcPct val="100000"/>
              </a:lnSpc>
              <a:spcBef>
                <a:spcPts val="0"/>
              </a:spcBef>
              <a:spcAft>
                <a:spcPts val="0"/>
              </a:spcAft>
              <a:defRPr sz="4400" b="0" i="0" u="none" strike="noStrike" cap="none" baseline="0">
                <a:solidFill>
                  <a:schemeClr val="lt1"/>
                </a:solidFill>
                <a:latin typeface="Arial"/>
                <a:ea typeface="Arial"/>
                <a:cs typeface="Arial"/>
                <a:sym typeface="Arial"/>
              </a:defRPr>
            </a:lvl1pPr>
            <a:lvl2pPr marL="0" marR="0" indent="0" algn="ctr" rtl="0">
              <a:lnSpc>
                <a:spcPct val="100000"/>
              </a:lnSpc>
              <a:spcBef>
                <a:spcPts val="0"/>
              </a:spcBef>
              <a:spcAft>
                <a:spcPts val="0"/>
              </a:spcAft>
              <a:defRPr sz="4400" b="0" i="0" u="none" strike="noStrike" cap="none" baseline="0">
                <a:solidFill>
                  <a:schemeClr val="lt1"/>
                </a:solidFill>
                <a:latin typeface="Arial"/>
                <a:ea typeface="Arial"/>
                <a:cs typeface="Arial"/>
                <a:sym typeface="Arial"/>
              </a:defRPr>
            </a:lvl2pPr>
            <a:lvl3pPr marL="0" marR="0" indent="0" algn="ctr" rtl="0">
              <a:lnSpc>
                <a:spcPct val="100000"/>
              </a:lnSpc>
              <a:spcBef>
                <a:spcPts val="0"/>
              </a:spcBef>
              <a:spcAft>
                <a:spcPts val="0"/>
              </a:spcAft>
              <a:defRPr sz="4400" b="0" i="0" u="none" strike="noStrike" cap="none" baseline="0">
                <a:solidFill>
                  <a:schemeClr val="lt1"/>
                </a:solidFill>
                <a:latin typeface="Arial"/>
                <a:ea typeface="Arial"/>
                <a:cs typeface="Arial"/>
                <a:sym typeface="Arial"/>
              </a:defRPr>
            </a:lvl3pPr>
            <a:lvl4pPr marL="0" marR="0" indent="0" algn="ctr" rtl="0">
              <a:lnSpc>
                <a:spcPct val="100000"/>
              </a:lnSpc>
              <a:spcBef>
                <a:spcPts val="0"/>
              </a:spcBef>
              <a:spcAft>
                <a:spcPts val="0"/>
              </a:spcAft>
              <a:defRPr sz="4400" b="0" i="0" u="none" strike="noStrike" cap="none" baseline="0">
                <a:solidFill>
                  <a:schemeClr val="lt1"/>
                </a:solidFill>
                <a:latin typeface="Arial"/>
                <a:ea typeface="Arial"/>
                <a:cs typeface="Arial"/>
                <a:sym typeface="Arial"/>
              </a:defRPr>
            </a:lvl4pPr>
            <a:lvl5pPr marL="0" marR="0" indent="0" algn="ctr" rtl="0">
              <a:lnSpc>
                <a:spcPct val="100000"/>
              </a:lnSpc>
              <a:spcBef>
                <a:spcPts val="0"/>
              </a:spcBef>
              <a:spcAft>
                <a:spcPts val="0"/>
              </a:spcAft>
              <a:defRPr sz="4400" b="0" i="0" u="none" strike="noStrike" cap="none" baseline="0">
                <a:solidFill>
                  <a:schemeClr val="lt1"/>
                </a:solidFill>
                <a:latin typeface="Arial"/>
                <a:ea typeface="Arial"/>
                <a:cs typeface="Arial"/>
                <a:sym typeface="Arial"/>
              </a:defRPr>
            </a:lvl5pPr>
            <a:lvl6pPr marL="0" marR="0" indent="0" algn="ctr" rtl="0">
              <a:lnSpc>
                <a:spcPct val="100000"/>
              </a:lnSpc>
              <a:spcBef>
                <a:spcPts val="0"/>
              </a:spcBef>
              <a:spcAft>
                <a:spcPts val="0"/>
              </a:spcAft>
              <a:defRPr sz="4400" b="0" i="0" u="none" strike="noStrike" cap="none" baseline="0">
                <a:solidFill>
                  <a:schemeClr val="lt1"/>
                </a:solidFill>
                <a:latin typeface="Arial"/>
                <a:ea typeface="Arial"/>
                <a:cs typeface="Arial"/>
                <a:sym typeface="Arial"/>
              </a:defRPr>
            </a:lvl6pPr>
            <a:lvl7pPr marL="0" marR="0" indent="0" algn="ctr" rtl="0">
              <a:lnSpc>
                <a:spcPct val="100000"/>
              </a:lnSpc>
              <a:spcBef>
                <a:spcPts val="0"/>
              </a:spcBef>
              <a:spcAft>
                <a:spcPts val="0"/>
              </a:spcAft>
              <a:defRPr sz="4400" b="0" i="0" u="none" strike="noStrike" cap="none" baseline="0">
                <a:solidFill>
                  <a:schemeClr val="lt1"/>
                </a:solidFill>
                <a:latin typeface="Arial"/>
                <a:ea typeface="Arial"/>
                <a:cs typeface="Arial"/>
                <a:sym typeface="Arial"/>
              </a:defRPr>
            </a:lvl7pPr>
            <a:lvl8pPr marL="0" marR="0" indent="0" algn="ctr" rtl="0">
              <a:lnSpc>
                <a:spcPct val="100000"/>
              </a:lnSpc>
              <a:spcBef>
                <a:spcPts val="0"/>
              </a:spcBef>
              <a:spcAft>
                <a:spcPts val="0"/>
              </a:spcAft>
              <a:defRPr sz="4400" b="0" i="0" u="none" strike="noStrike" cap="none" baseline="0">
                <a:solidFill>
                  <a:schemeClr val="lt1"/>
                </a:solidFill>
                <a:latin typeface="Arial"/>
                <a:ea typeface="Arial"/>
                <a:cs typeface="Arial"/>
                <a:sym typeface="Arial"/>
              </a:defRPr>
            </a:lvl8pPr>
            <a:lvl9pPr marL="0" marR="0" indent="0" algn="ctr" rtl="0">
              <a:lnSpc>
                <a:spcPct val="100000"/>
              </a:lnSpc>
              <a:spcBef>
                <a:spcPts val="0"/>
              </a:spcBef>
              <a:spcAft>
                <a:spcPts val="0"/>
              </a:spcAft>
              <a:defRPr sz="4400" b="0" i="0" u="none" strike="noStrike" cap="none" baseline="0">
                <a:solidFill>
                  <a:schemeClr val="lt1"/>
                </a:solidFill>
                <a:latin typeface="Arial"/>
                <a:ea typeface="Arial"/>
                <a:cs typeface="Arial"/>
                <a:sym typeface="Arial"/>
              </a:defRPr>
            </a:lvl9pPr>
          </a:lstStyle>
          <a:p>
            <a:endParaRPr/>
          </a:p>
        </p:txBody>
      </p:sp>
      <p:sp>
        <p:nvSpPr>
          <p:cNvPr id="10" name="Shape 10"/>
          <p:cNvSpPr txBox="1">
            <a:spLocks noGrp="1"/>
          </p:cNvSpPr>
          <p:nvPr>
            <p:ph type="body" idx="1"/>
          </p:nvPr>
        </p:nvSpPr>
        <p:spPr>
          <a:xfrm>
            <a:off x="685800" y="1981200"/>
            <a:ext cx="7772400" cy="4114800"/>
          </a:xfrm>
          <a:prstGeom prst="rect">
            <a:avLst/>
          </a:prstGeom>
          <a:noFill/>
          <a:ln>
            <a:noFill/>
          </a:ln>
        </p:spPr>
        <p:txBody>
          <a:bodyPr lIns="91425" tIns="91425" rIns="91425" bIns="91425" anchor="t" anchorCtr="0"/>
          <a:lstStyle>
            <a:lvl1pPr marL="0" marR="0" indent="120650" algn="l" rtl="0">
              <a:lnSpc>
                <a:spcPct val="100000"/>
              </a:lnSpc>
              <a:spcBef>
                <a:spcPts val="640"/>
              </a:spcBef>
              <a:spcAft>
                <a:spcPts val="0"/>
              </a:spcAft>
              <a:buClr>
                <a:srgbClr val="000066"/>
              </a:buClr>
              <a:buFont typeface="Arial"/>
              <a:buChar char="•"/>
              <a:defRPr sz="3200" b="0" i="0" u="none" strike="noStrike" cap="none" baseline="0">
                <a:solidFill>
                  <a:srgbClr val="000066"/>
                </a:solidFill>
                <a:latin typeface="Arial"/>
                <a:ea typeface="Arial"/>
                <a:cs typeface="Arial"/>
                <a:sym typeface="Arial"/>
              </a:defRPr>
            </a:lvl1pPr>
            <a:lvl2pPr marL="742950" marR="0" indent="-177800" algn="l" rtl="0">
              <a:lnSpc>
                <a:spcPct val="100000"/>
              </a:lnSpc>
              <a:spcBef>
                <a:spcPts val="560"/>
              </a:spcBef>
              <a:spcAft>
                <a:spcPts val="0"/>
              </a:spcAft>
              <a:buFont typeface="Arial"/>
              <a:buChar char="•"/>
              <a:defRPr sz="2800" b="0" i="0" u="none" strike="noStrike" cap="none" baseline="0"/>
            </a:lvl2pPr>
            <a:lvl3pPr marL="1143000" marR="0" indent="-136525" algn="l" rtl="0">
              <a:lnSpc>
                <a:spcPct val="100000"/>
              </a:lnSpc>
              <a:spcBef>
                <a:spcPts val="480"/>
              </a:spcBef>
              <a:spcAft>
                <a:spcPts val="0"/>
              </a:spcAft>
              <a:buFont typeface="Arial"/>
              <a:buChar char="•"/>
              <a:defRPr sz="2400" b="0" i="0" u="none" strike="noStrike" cap="none" baseline="0"/>
            </a:lvl3pPr>
            <a:lvl4pPr marL="1600200" marR="0" indent="-152400" algn="l" rtl="0">
              <a:lnSpc>
                <a:spcPct val="100000"/>
              </a:lnSpc>
              <a:spcBef>
                <a:spcPts val="400"/>
              </a:spcBef>
              <a:spcAft>
                <a:spcPts val="0"/>
              </a:spcAft>
              <a:buFont typeface="Arial"/>
              <a:buChar char="•"/>
              <a:defRPr sz="2000" b="0" i="0" u="none" strike="noStrike" cap="none" baseline="0"/>
            </a:lvl4pPr>
            <a:lvl5pPr marL="2057400" marR="0" indent="-152400" algn="l" rtl="0">
              <a:lnSpc>
                <a:spcPct val="100000"/>
              </a:lnSpc>
              <a:spcBef>
                <a:spcPts val="400"/>
              </a:spcBef>
              <a:spcAft>
                <a:spcPts val="0"/>
              </a:spcAft>
              <a:buFont typeface="Arial"/>
              <a:buChar char="•"/>
              <a:defRPr sz="2000" b="0" i="0" u="none" strike="noStrike" cap="none" baseline="0"/>
            </a:lvl5pPr>
            <a:lvl6pPr marL="2514600" marR="0" indent="-107950" algn="l" rtl="0">
              <a:lnSpc>
                <a:spcPct val="100000"/>
              </a:lnSpc>
              <a:spcBef>
                <a:spcPts val="640"/>
              </a:spcBef>
              <a:spcAft>
                <a:spcPts val="0"/>
              </a:spcAft>
              <a:buClr>
                <a:srgbClr val="000066"/>
              </a:buClr>
              <a:buFont typeface="Arial"/>
              <a:buChar char="•"/>
              <a:defRPr sz="3200" b="0" i="0" u="none" strike="noStrike" cap="none" baseline="0">
                <a:solidFill>
                  <a:srgbClr val="000066"/>
                </a:solidFill>
                <a:latin typeface="Arial"/>
                <a:ea typeface="Arial"/>
                <a:cs typeface="Arial"/>
                <a:sym typeface="Arial"/>
              </a:defRPr>
            </a:lvl6pPr>
            <a:lvl7pPr marL="2971800" marR="0" indent="-107950" algn="l" rtl="0">
              <a:lnSpc>
                <a:spcPct val="100000"/>
              </a:lnSpc>
              <a:spcBef>
                <a:spcPts val="640"/>
              </a:spcBef>
              <a:spcAft>
                <a:spcPts val="0"/>
              </a:spcAft>
              <a:buClr>
                <a:srgbClr val="000066"/>
              </a:buClr>
              <a:buFont typeface="Arial"/>
              <a:buChar char="•"/>
              <a:defRPr sz="3200" b="0" i="0" u="none" strike="noStrike" cap="none" baseline="0">
                <a:solidFill>
                  <a:srgbClr val="000066"/>
                </a:solidFill>
                <a:latin typeface="Arial"/>
                <a:ea typeface="Arial"/>
                <a:cs typeface="Arial"/>
                <a:sym typeface="Arial"/>
              </a:defRPr>
            </a:lvl7pPr>
            <a:lvl8pPr marL="3429000" marR="0" indent="-107950" algn="l" rtl="0">
              <a:lnSpc>
                <a:spcPct val="100000"/>
              </a:lnSpc>
              <a:spcBef>
                <a:spcPts val="640"/>
              </a:spcBef>
              <a:spcAft>
                <a:spcPts val="0"/>
              </a:spcAft>
              <a:buClr>
                <a:srgbClr val="000066"/>
              </a:buClr>
              <a:buFont typeface="Arial"/>
              <a:buChar char="•"/>
              <a:defRPr sz="3200" b="0" i="0" u="none" strike="noStrike" cap="none" baseline="0">
                <a:solidFill>
                  <a:srgbClr val="000066"/>
                </a:solidFill>
                <a:latin typeface="Arial"/>
                <a:ea typeface="Arial"/>
                <a:cs typeface="Arial"/>
                <a:sym typeface="Arial"/>
              </a:defRPr>
            </a:lvl8pPr>
            <a:lvl9pPr marL="3886200" marR="0" indent="-107950" algn="l" rtl="0">
              <a:lnSpc>
                <a:spcPct val="100000"/>
              </a:lnSpc>
              <a:spcBef>
                <a:spcPts val="640"/>
              </a:spcBef>
              <a:spcAft>
                <a:spcPts val="0"/>
              </a:spcAft>
              <a:buClr>
                <a:srgbClr val="000066"/>
              </a:buClr>
              <a:buFont typeface="Arial"/>
              <a:buChar char="•"/>
              <a:defRPr sz="3200" b="0" i="0" u="none" strike="noStrike" cap="none" baseline="0">
                <a:solidFill>
                  <a:srgbClr val="000066"/>
                </a:solidFill>
                <a:latin typeface="Arial"/>
                <a:ea typeface="Arial"/>
                <a:cs typeface="Arial"/>
                <a:sym typeface="Arial"/>
              </a:defRPr>
            </a:lvl9pPr>
          </a:lstStyle>
          <a:p>
            <a:endParaRPr/>
          </a:p>
        </p:txBody>
      </p:sp>
      <p:sp>
        <p:nvSpPr>
          <p:cNvPr id="11" name="Shape 11"/>
          <p:cNvSpPr txBox="1">
            <a:spLocks noGrp="1"/>
          </p:cNvSpPr>
          <p:nvPr>
            <p:ph type="sldNum" idx="12"/>
          </p:nvPr>
        </p:nvSpPr>
        <p:spPr>
          <a:xfrm>
            <a:off x="7391400" y="6248400"/>
            <a:ext cx="1447800"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defRPr sz="1400" b="0" i="0" u="none" strike="noStrike" cap="none" baseline="0">
                <a:solidFill>
                  <a:srgbClr val="000066"/>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2" name="Shape 12"/>
          <p:cNvSpPr/>
          <p:nvPr/>
        </p:nvSpPr>
        <p:spPr>
          <a:xfrm flipH="1">
            <a:off x="7696199" y="5562600"/>
            <a:ext cx="1066800" cy="969962"/>
          </a:xfrm>
          <a:prstGeom prst="rect">
            <a:avLst/>
          </a:prstGeom>
          <a:blipFill>
            <a:blip r:embed="rId4"/>
            <a:stretch>
              <a:fillRect/>
            </a:stretch>
          </a:blipFill>
        </p:spPr>
      </p:sp>
      <p:sp>
        <p:nvSpPr>
          <p:cNvPr id="13" name="Shape 13"/>
          <p:cNvSpPr txBox="1"/>
          <p:nvPr/>
        </p:nvSpPr>
        <p:spPr>
          <a:xfrm>
            <a:off x="152400" y="152400"/>
            <a:ext cx="8775700" cy="6535737"/>
          </a:xfrm>
          <a:prstGeom prst="rect">
            <a:avLst/>
          </a:prstGeom>
          <a:noFill/>
          <a:ln w="228600" cap="rnd">
            <a:solidFill>
              <a:schemeClr val="accent2"/>
            </a:solidFill>
            <a:prstDash val="solid"/>
            <a:miter/>
            <a:headEnd type="none" w="med" len="med"/>
            <a:tailEnd type="none" w="med" len="med"/>
          </a:ln>
        </p:spPr>
        <p:txBody>
          <a:bodyPr lIns="91425" tIns="45700" rIns="91425" bIns="45700" anchor="ctr" anchorCtr="0">
            <a:spAutoFit/>
          </a:body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685800" y="609600"/>
            <a:ext cx="7772400" cy="1143000"/>
          </a:xfrm>
          <a:prstGeom prst="rect">
            <a:avLst/>
          </a:prstGeom>
          <a:solidFill>
            <a:srgbClr val="333399"/>
          </a:solid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lt1"/>
              </a:buClr>
              <a:buSzPct val="25000"/>
              <a:buFont typeface="Arial"/>
              <a:buNone/>
            </a:pPr>
            <a:r>
              <a:rPr lang="x-none" sz="4400" b="0" i="0" u="none" strike="noStrike" cap="none" baseline="0">
                <a:solidFill>
                  <a:schemeClr val="lt1"/>
                </a:solidFill>
                <a:latin typeface="Arial"/>
                <a:ea typeface="Arial"/>
                <a:cs typeface="Arial"/>
                <a:sym typeface="Arial"/>
              </a:rPr>
              <a:t>Mixed Grade Level Groups</a:t>
            </a:r>
          </a:p>
        </p:txBody>
      </p:sp>
      <p:sp>
        <p:nvSpPr>
          <p:cNvPr id="26" name="Shape 26"/>
          <p:cNvSpPr txBox="1">
            <a:spLocks noGrp="1"/>
          </p:cNvSpPr>
          <p:nvPr>
            <p:ph type="body" idx="1"/>
          </p:nvPr>
        </p:nvSpPr>
        <p:spPr>
          <a:xfrm>
            <a:off x="685800" y="1981200"/>
            <a:ext cx="7772400" cy="4114800"/>
          </a:xfrm>
          <a:prstGeom prst="rect">
            <a:avLst/>
          </a:prstGeom>
          <a:noFill/>
          <a:ln>
            <a:noFill/>
          </a:ln>
        </p:spPr>
        <p:txBody>
          <a:bodyPr lIns="91425" tIns="45700" rIns="91425" bIns="45700" anchor="t" anchorCtr="0">
            <a:spAutoFit/>
          </a:bodyPr>
          <a:lstStyle/>
          <a:p>
            <a:pPr marL="0" marR="0" lvl="0" indent="0" algn="l" rtl="0">
              <a:lnSpc>
                <a:spcPct val="100000"/>
              </a:lnSpc>
              <a:spcBef>
                <a:spcPts val="560"/>
              </a:spcBef>
              <a:spcAft>
                <a:spcPts val="0"/>
              </a:spcAft>
              <a:buClr>
                <a:srgbClr val="000066"/>
              </a:buClr>
              <a:buSzPct val="101190"/>
              <a:buFont typeface="Arial"/>
              <a:buChar char="•"/>
            </a:pPr>
            <a:r>
              <a:rPr lang="x-none" sz="2800" b="0" i="0" u="none" strike="noStrike" cap="none" baseline="0">
                <a:solidFill>
                  <a:srgbClr val="000066"/>
                </a:solidFill>
                <a:latin typeface="Arial"/>
                <a:ea typeface="Arial"/>
                <a:cs typeface="Arial"/>
                <a:sym typeface="Arial"/>
              </a:rPr>
              <a:t>Each of you received a colored card on entry.  Color denotes grade level - </a:t>
            </a:r>
          </a:p>
          <a:p>
            <a:pPr marL="742950" marR="0" lvl="1" indent="-285750" algn="l" rtl="0">
              <a:lnSpc>
                <a:spcPct val="100000"/>
              </a:lnSpc>
              <a:spcBef>
                <a:spcPts val="480"/>
              </a:spcBef>
              <a:spcAft>
                <a:spcPts val="0"/>
              </a:spcAft>
              <a:buClr>
                <a:srgbClr val="000000"/>
              </a:buClr>
              <a:buSzPct val="100694"/>
              <a:buFont typeface="Arial"/>
              <a:buChar char="•"/>
            </a:pPr>
            <a:r>
              <a:rPr lang="x-none" sz="2400" b="0" i="0" u="none" strike="noStrike" cap="none" baseline="0">
                <a:solidFill>
                  <a:srgbClr val="000066"/>
                </a:solidFill>
                <a:latin typeface="Arial"/>
                <a:ea typeface="Arial"/>
                <a:cs typeface="Arial"/>
                <a:sym typeface="Arial"/>
              </a:rPr>
              <a:t>Pink denotes primary</a:t>
            </a:r>
          </a:p>
          <a:p>
            <a:pPr marL="742950" marR="0" lvl="1" indent="-285750" algn="l" rtl="0">
              <a:lnSpc>
                <a:spcPct val="100000"/>
              </a:lnSpc>
              <a:spcBef>
                <a:spcPts val="480"/>
              </a:spcBef>
              <a:spcAft>
                <a:spcPts val="0"/>
              </a:spcAft>
              <a:buClr>
                <a:srgbClr val="000000"/>
              </a:buClr>
              <a:buSzPct val="100694"/>
              <a:buFont typeface="Arial"/>
              <a:buChar char="•"/>
            </a:pPr>
            <a:r>
              <a:rPr lang="x-none" sz="2400" b="0" i="0" u="none" strike="noStrike" cap="none" baseline="0">
                <a:solidFill>
                  <a:srgbClr val="000066"/>
                </a:solidFill>
                <a:latin typeface="Arial"/>
                <a:ea typeface="Arial"/>
                <a:cs typeface="Arial"/>
                <a:sym typeface="Arial"/>
              </a:rPr>
              <a:t>Blue denotes upper elementary</a:t>
            </a:r>
          </a:p>
          <a:p>
            <a:pPr marL="742950" marR="0" lvl="1" indent="-285750" algn="l" rtl="0">
              <a:lnSpc>
                <a:spcPct val="100000"/>
              </a:lnSpc>
              <a:spcBef>
                <a:spcPts val="480"/>
              </a:spcBef>
              <a:spcAft>
                <a:spcPts val="0"/>
              </a:spcAft>
              <a:buClr>
                <a:srgbClr val="000000"/>
              </a:buClr>
              <a:buSzPct val="100694"/>
              <a:buFont typeface="Arial"/>
              <a:buChar char="•"/>
            </a:pPr>
            <a:r>
              <a:rPr lang="x-none" sz="2400" b="0" i="0" u="none" strike="noStrike" cap="none" baseline="0">
                <a:solidFill>
                  <a:srgbClr val="000066"/>
                </a:solidFill>
                <a:latin typeface="Arial"/>
                <a:ea typeface="Arial"/>
                <a:cs typeface="Arial"/>
                <a:sym typeface="Arial"/>
              </a:rPr>
              <a:t>Yellow denotes middle school</a:t>
            </a:r>
          </a:p>
          <a:p>
            <a:pPr marL="742950" marR="0" lvl="1" indent="-285750" algn="l" rtl="0">
              <a:lnSpc>
                <a:spcPct val="100000"/>
              </a:lnSpc>
              <a:spcBef>
                <a:spcPts val="480"/>
              </a:spcBef>
              <a:spcAft>
                <a:spcPts val="0"/>
              </a:spcAft>
              <a:buClr>
                <a:srgbClr val="000000"/>
              </a:buClr>
              <a:buSzPct val="100694"/>
              <a:buFont typeface="Arial"/>
              <a:buChar char="•"/>
            </a:pPr>
            <a:r>
              <a:rPr lang="x-none" sz="2400" b="0" i="0" u="none" strike="noStrike" cap="none" baseline="0">
                <a:solidFill>
                  <a:srgbClr val="000066"/>
                </a:solidFill>
                <a:latin typeface="Arial"/>
                <a:ea typeface="Arial"/>
                <a:cs typeface="Arial"/>
                <a:sym typeface="Arial"/>
              </a:rPr>
              <a:t>Green denotes high school. </a:t>
            </a:r>
          </a:p>
          <a:p>
            <a:pPr marL="0" marR="0" lvl="0" indent="0" algn="l" rtl="0">
              <a:lnSpc>
                <a:spcPct val="100000"/>
              </a:lnSpc>
              <a:spcBef>
                <a:spcPts val="560"/>
              </a:spcBef>
              <a:spcAft>
                <a:spcPts val="0"/>
              </a:spcAft>
              <a:buClr>
                <a:srgbClr val="000066"/>
              </a:buClr>
              <a:buSzPct val="101190"/>
              <a:buFont typeface="Arial"/>
              <a:buChar char="•"/>
            </a:pPr>
            <a:r>
              <a:rPr lang="x-none" sz="2800" b="0" i="0" u="none" strike="noStrike" cap="none" baseline="0">
                <a:solidFill>
                  <a:srgbClr val="000066"/>
                </a:solidFill>
                <a:latin typeface="Arial"/>
                <a:ea typeface="Arial"/>
                <a:cs typeface="Arial"/>
                <a:sym typeface="Arial"/>
              </a:rPr>
              <a:t>Sit at a table with no more than one person having the same color card as you.</a:t>
            </a:r>
          </a:p>
          <a:p>
            <a:pPr marL="742950" marR="0" lvl="1" indent="-285750" algn="l" rtl="0">
              <a:lnSpc>
                <a:spcPct val="100000"/>
              </a:lnSpc>
              <a:spcBef>
                <a:spcPts val="480"/>
              </a:spcBef>
              <a:spcAft>
                <a:spcPts val="0"/>
              </a:spcAft>
              <a:buClr>
                <a:srgbClr val="000000"/>
              </a:buClr>
              <a:buSzPct val="100694"/>
              <a:buFont typeface="Arial"/>
              <a:buChar char="•"/>
            </a:pPr>
            <a:r>
              <a:rPr lang="x-none" sz="2400" b="0" i="0" u="none" strike="noStrike" cap="none" baseline="0">
                <a:solidFill>
                  <a:srgbClr val="000066"/>
                </a:solidFill>
                <a:latin typeface="Arial"/>
                <a:ea typeface="Arial"/>
                <a:cs typeface="Arial"/>
                <a:sym typeface="Arial"/>
              </a:rPr>
              <a:t>Introduce yourself to the others at your table.</a:t>
            </a:r>
          </a:p>
        </p:txBody>
      </p:sp>
      <p:sp>
        <p:nvSpPr>
          <p:cNvPr id="27" name="Shape 27"/>
          <p:cNvSpPr txBox="1">
            <a:spLocks noGrp="1"/>
          </p:cNvSpPr>
          <p:nvPr>
            <p:ph type="sldNum" idx="12"/>
          </p:nvPr>
        </p:nvSpPr>
        <p:spPr>
          <a:xfrm>
            <a:off x="7391400" y="6248400"/>
            <a:ext cx="1447800" cy="457200"/>
          </a:xfrm>
          <a:prstGeom prst="rect">
            <a:avLst/>
          </a:prstGeom>
          <a:noFill/>
          <a:ln>
            <a:noFill/>
          </a:ln>
        </p:spPr>
        <p:txBody>
          <a:bodyPr lIns="91425" tIns="45700" rIns="91425" bIns="45700" anchor="t" anchorCtr="0">
            <a:spAutoFit/>
          </a:bodyPr>
          <a:lstStyle/>
          <a:p>
            <a:pPr marL="0" marR="0" lvl="0" indent="0" algn="r" rtl="0">
              <a:lnSpc>
                <a:spcPct val="100000"/>
              </a:lnSpc>
              <a:spcBef>
                <a:spcPts val="0"/>
              </a:spcBef>
              <a:spcAft>
                <a:spcPts val="0"/>
              </a:spcAft>
              <a:buSzPct val="25000"/>
              <a:buNone/>
            </a:pPr>
            <a:r>
              <a:rPr lang="x-none"/>
              <a:t> </a:t>
            </a:r>
          </a:p>
        </p:txBody>
      </p:sp>
    </p:spTree>
    <p:custDataLst>
      <p:tags r:id="rId1"/>
    </p:custDataLst>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685800" y="609600"/>
            <a:ext cx="7772400" cy="1143000"/>
          </a:xfrm>
          <a:prstGeom prst="rect">
            <a:avLst/>
          </a:prstGeom>
          <a:solidFill>
            <a:srgbClr val="333399"/>
          </a:solid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lt1"/>
              </a:buClr>
              <a:buSzPct val="25000"/>
              <a:buFont typeface="Arial"/>
              <a:buNone/>
            </a:pPr>
            <a:r>
              <a:rPr lang="x-none" sz="4400" b="0" i="0" u="none" strike="noStrike" cap="none" baseline="0">
                <a:solidFill>
                  <a:schemeClr val="lt1"/>
                </a:solidFill>
                <a:latin typeface="Arial"/>
                <a:ea typeface="Arial"/>
                <a:cs typeface="Arial"/>
                <a:sym typeface="Arial"/>
              </a:rPr>
              <a:t>The Mathematics</a:t>
            </a:r>
          </a:p>
        </p:txBody>
      </p:sp>
      <p:sp>
        <p:nvSpPr>
          <p:cNvPr id="102" name="Shape 102"/>
          <p:cNvSpPr txBox="1">
            <a:spLocks noGrp="1"/>
          </p:cNvSpPr>
          <p:nvPr>
            <p:ph type="body" idx="1"/>
          </p:nvPr>
        </p:nvSpPr>
        <p:spPr>
          <a:xfrm>
            <a:off x="685800" y="1981200"/>
            <a:ext cx="7772400" cy="4114800"/>
          </a:xfrm>
          <a:prstGeom prst="rect">
            <a:avLst/>
          </a:prstGeom>
          <a:noFill/>
          <a:ln>
            <a:noFill/>
          </a:ln>
        </p:spPr>
        <p:txBody>
          <a:bodyPr lIns="91425" tIns="45700" rIns="91425" bIns="45700" anchor="t" anchorCtr="0">
            <a:spAutoFit/>
          </a:bodyPr>
          <a:lstStyle/>
          <a:p>
            <a:pPr marL="0" marR="0" lvl="0" indent="0" algn="l" rtl="0">
              <a:lnSpc>
                <a:spcPct val="100000"/>
              </a:lnSpc>
              <a:spcBef>
                <a:spcPts val="640"/>
              </a:spcBef>
              <a:spcAft>
                <a:spcPts val="0"/>
              </a:spcAft>
              <a:buClr>
                <a:srgbClr val="000066"/>
              </a:buClr>
              <a:buSzPct val="98958"/>
              <a:buFont typeface="Arial"/>
              <a:buChar char="•"/>
            </a:pPr>
            <a:r>
              <a:rPr lang="x-none" sz="3200" b="0" i="0" u="none" strike="noStrike" cap="none" baseline="0">
                <a:solidFill>
                  <a:srgbClr val="000066"/>
                </a:solidFill>
                <a:latin typeface="Arial"/>
                <a:ea typeface="Arial"/>
                <a:cs typeface="Arial"/>
                <a:sym typeface="Arial"/>
              </a:rPr>
              <a:t>Primary Claim</a:t>
            </a:r>
          </a:p>
          <a:p>
            <a:pPr marL="0" marR="0" lvl="0" indent="0" algn="l" rtl="0">
              <a:lnSpc>
                <a:spcPct val="100000"/>
              </a:lnSpc>
              <a:spcBef>
                <a:spcPts val="640"/>
              </a:spcBef>
              <a:spcAft>
                <a:spcPts val="0"/>
              </a:spcAft>
              <a:buClr>
                <a:srgbClr val="000066"/>
              </a:buClr>
              <a:buSzPct val="98958"/>
              <a:buFont typeface="Arial"/>
              <a:buChar char="•"/>
            </a:pPr>
            <a:r>
              <a:rPr lang="x-none" sz="3200" b="0" i="0" u="none" strike="noStrike" cap="none" baseline="0">
                <a:solidFill>
                  <a:srgbClr val="000066"/>
                </a:solidFill>
                <a:latin typeface="Arial"/>
                <a:ea typeface="Arial"/>
                <a:cs typeface="Arial"/>
                <a:sym typeface="Arial"/>
              </a:rPr>
              <a:t>Secondary Claim</a:t>
            </a:r>
          </a:p>
          <a:p>
            <a:pPr marL="0" marR="0" lvl="0" indent="0" algn="l" rtl="0">
              <a:lnSpc>
                <a:spcPct val="100000"/>
              </a:lnSpc>
              <a:spcBef>
                <a:spcPts val="640"/>
              </a:spcBef>
              <a:spcAft>
                <a:spcPts val="0"/>
              </a:spcAft>
              <a:buClr>
                <a:srgbClr val="000066"/>
              </a:buClr>
              <a:buSzPct val="98958"/>
              <a:buFont typeface="Arial"/>
              <a:buChar char="•"/>
            </a:pPr>
            <a:r>
              <a:rPr lang="x-none" sz="3200" b="0" i="0" u="none" strike="noStrike" cap="none" baseline="0">
                <a:solidFill>
                  <a:srgbClr val="000066"/>
                </a:solidFill>
                <a:latin typeface="Arial"/>
                <a:ea typeface="Arial"/>
                <a:cs typeface="Arial"/>
                <a:sym typeface="Arial"/>
              </a:rPr>
              <a:t>Domains/Conceptual Categories</a:t>
            </a:r>
          </a:p>
          <a:p>
            <a:pPr marL="0" marR="0" lvl="0" indent="0" algn="l" rtl="0">
              <a:lnSpc>
                <a:spcPct val="100000"/>
              </a:lnSpc>
              <a:spcBef>
                <a:spcPts val="640"/>
              </a:spcBef>
              <a:spcAft>
                <a:spcPts val="0"/>
              </a:spcAft>
              <a:buClr>
                <a:srgbClr val="000066"/>
              </a:buClr>
              <a:buSzPct val="98958"/>
              <a:buFont typeface="Arial"/>
              <a:buChar char="•"/>
            </a:pPr>
            <a:r>
              <a:rPr lang="x-none" sz="3200" b="0" i="0" u="none" strike="noStrike" cap="none" baseline="0">
                <a:solidFill>
                  <a:srgbClr val="000066"/>
                </a:solidFill>
                <a:latin typeface="Arial"/>
                <a:ea typeface="Arial"/>
                <a:cs typeface="Arial"/>
                <a:sym typeface="Arial"/>
              </a:rPr>
              <a:t>Standards for Mathematical Practice </a:t>
            </a:r>
          </a:p>
          <a:p>
            <a:pPr marL="0" marR="0" lvl="0" indent="0" algn="l" rtl="0">
              <a:lnSpc>
                <a:spcPct val="100000"/>
              </a:lnSpc>
              <a:spcBef>
                <a:spcPts val="640"/>
              </a:spcBef>
              <a:spcAft>
                <a:spcPts val="0"/>
              </a:spcAft>
              <a:buClr>
                <a:srgbClr val="000066"/>
              </a:buClr>
              <a:buSzPct val="98958"/>
              <a:buFont typeface="Arial"/>
              <a:buChar char="•"/>
            </a:pPr>
            <a:r>
              <a:rPr lang="x-none" sz="3200" b="0" i="0" u="none" strike="noStrike" cap="none" baseline="0">
                <a:solidFill>
                  <a:srgbClr val="000066"/>
                </a:solidFill>
                <a:latin typeface="Arial"/>
                <a:ea typeface="Arial"/>
                <a:cs typeface="Arial"/>
                <a:sym typeface="Arial"/>
              </a:rPr>
              <a:t>Grade Level Content Standards</a:t>
            </a:r>
          </a:p>
          <a:p>
            <a:pPr marL="0" marR="0" lvl="0" indent="0" algn="l" rtl="0">
              <a:lnSpc>
                <a:spcPct val="100000"/>
              </a:lnSpc>
              <a:spcBef>
                <a:spcPts val="640"/>
              </a:spcBef>
              <a:spcAft>
                <a:spcPts val="0"/>
              </a:spcAft>
              <a:buClr>
                <a:srgbClr val="000066"/>
              </a:buClr>
              <a:buSzPct val="98958"/>
              <a:buFont typeface="Arial"/>
              <a:buChar char="•"/>
            </a:pPr>
            <a:r>
              <a:rPr lang="x-none" sz="3200" b="0" i="0" u="none" strike="noStrike" cap="none" baseline="0">
                <a:solidFill>
                  <a:srgbClr val="000066"/>
                </a:solidFill>
                <a:latin typeface="Arial"/>
                <a:ea typeface="Arial"/>
                <a:cs typeface="Arial"/>
                <a:sym typeface="Arial"/>
              </a:rPr>
              <a:t>Depth of Knowledge</a:t>
            </a:r>
          </a:p>
        </p:txBody>
      </p:sp>
      <p:sp>
        <p:nvSpPr>
          <p:cNvPr id="103" name="Shape 103"/>
          <p:cNvSpPr txBox="1">
            <a:spLocks noGrp="1"/>
          </p:cNvSpPr>
          <p:nvPr>
            <p:ph type="sldNum" idx="12"/>
          </p:nvPr>
        </p:nvSpPr>
        <p:spPr>
          <a:xfrm>
            <a:off x="7391400" y="6248400"/>
            <a:ext cx="1447800" cy="457200"/>
          </a:xfrm>
          <a:prstGeom prst="rect">
            <a:avLst/>
          </a:prstGeom>
          <a:noFill/>
          <a:ln>
            <a:noFill/>
          </a:ln>
        </p:spPr>
        <p:txBody>
          <a:bodyPr lIns="91425" tIns="45700" rIns="91425" bIns="45700" anchor="t" anchorCtr="0">
            <a:spAutoFit/>
          </a:bodyPr>
          <a:lstStyle/>
          <a:p>
            <a:pPr marL="0" marR="0" lvl="0" indent="0" algn="r" rtl="0">
              <a:lnSpc>
                <a:spcPct val="100000"/>
              </a:lnSpc>
              <a:spcBef>
                <a:spcPts val="0"/>
              </a:spcBef>
              <a:spcAft>
                <a:spcPts val="0"/>
              </a:spcAft>
              <a:buSzPct val="25000"/>
              <a:buNone/>
            </a:pPr>
            <a:r>
              <a:rPr lang="x-none"/>
              <a:t>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685800" y="609600"/>
            <a:ext cx="7772400" cy="1143000"/>
          </a:xfrm>
          <a:prstGeom prst="rect">
            <a:avLst/>
          </a:prstGeom>
        </p:spPr>
        <p:txBody>
          <a:bodyPr lIns="91425" tIns="91425" rIns="91425" bIns="91425" anchor="t" anchorCtr="0">
            <a:spAutoFit/>
          </a:bodyPr>
          <a:lstStyle/>
          <a:p>
            <a:pPr>
              <a:buNone/>
            </a:pPr>
            <a:r>
              <a:rPr lang="x-none" sz="3600"/>
              <a:t>Leaves and Caterpillars</a:t>
            </a:r>
          </a:p>
        </p:txBody>
      </p:sp>
      <p:sp>
        <p:nvSpPr>
          <p:cNvPr id="110" name="Shape 110"/>
          <p:cNvSpPr txBox="1">
            <a:spLocks noGrp="1"/>
          </p:cNvSpPr>
          <p:nvPr>
            <p:ph type="body" idx="1"/>
          </p:nvPr>
        </p:nvSpPr>
        <p:spPr>
          <a:xfrm>
            <a:off x="685800" y="1981200"/>
            <a:ext cx="7772400" cy="4114800"/>
          </a:xfrm>
          <a:prstGeom prst="rect">
            <a:avLst/>
          </a:prstGeom>
        </p:spPr>
        <p:txBody>
          <a:bodyPr lIns="91425" tIns="91425" rIns="91425" bIns="91425" anchor="t" anchorCtr="0">
            <a:spAutoFit/>
          </a:bodyPr>
          <a:lstStyle/>
          <a:p>
            <a:pPr lvl="0" indent="0" rtl="0">
              <a:lnSpc>
                <a:spcPct val="115000"/>
              </a:lnSpc>
              <a:spcBef>
                <a:spcPts val="0"/>
              </a:spcBef>
              <a:buNone/>
            </a:pPr>
            <a:r>
              <a:rPr lang="x-none" sz="2400" i="1">
                <a:solidFill>
                  <a:srgbClr val="000000"/>
                </a:solidFill>
              </a:rPr>
              <a:t>"A fourth-grade class needs five leaves each day to feed its 2 caterpillars.  How many leaves would the students need each day for 12 caterpillars?"</a:t>
            </a:r>
          </a:p>
          <a:p>
            <a:endParaRPr lang="x-none" sz="2400" i="1">
              <a:solidFill>
                <a:srgbClr val="000000"/>
              </a:solidFill>
            </a:endParaRPr>
          </a:p>
          <a:p>
            <a:pPr lvl="0" indent="0" rtl="0">
              <a:lnSpc>
                <a:spcPct val="115000"/>
              </a:lnSpc>
              <a:spcBef>
                <a:spcPts val="0"/>
              </a:spcBef>
              <a:buNone/>
            </a:pPr>
            <a:r>
              <a:rPr lang="x-none" sz="2400">
                <a:solidFill>
                  <a:srgbClr val="000000"/>
                </a:solidFill>
              </a:rPr>
              <a:t>Use drawings, words, or numbers to show how you got</a:t>
            </a:r>
          </a:p>
          <a:p>
            <a:pPr lvl="0" indent="0" rtl="0">
              <a:lnSpc>
                <a:spcPct val="115000"/>
              </a:lnSpc>
              <a:spcBef>
                <a:spcPts val="0"/>
              </a:spcBef>
              <a:buNone/>
            </a:pPr>
            <a:r>
              <a:rPr lang="x-none" sz="2400">
                <a:solidFill>
                  <a:srgbClr val="000000"/>
                </a:solidFill>
              </a:rPr>
              <a:t>your answer.</a:t>
            </a:r>
          </a:p>
          <a:p>
            <a:endParaRPr lang="x-none" sz="2400">
              <a:solidFill>
                <a:srgbClr val="000000"/>
              </a:solidFill>
            </a:endParaRPr>
          </a:p>
          <a:p>
            <a:pPr lvl="0" indent="0" rtl="0">
              <a:lnSpc>
                <a:spcPct val="115000"/>
              </a:lnSpc>
              <a:spcBef>
                <a:spcPts val="0"/>
              </a:spcBef>
              <a:buNone/>
            </a:pPr>
            <a:r>
              <a:rPr lang="x-none" sz="2400">
                <a:solidFill>
                  <a:srgbClr val="000000"/>
                </a:solidFill>
              </a:rPr>
              <a:t>Try to do this problem in as many ways as you can, both correct and incorrect. You may work with a partner.</a:t>
            </a:r>
          </a:p>
          <a:p>
            <a:endParaRPr lang="x-none" sz="2400">
              <a:solidFill>
                <a:srgbClr val="000000"/>
              </a:solidFill>
            </a:endParaRPr>
          </a:p>
          <a:p>
            <a:endParaRPr lang="x-none" sz="2400">
              <a:solidFill>
                <a:srgbClr val="000000"/>
              </a:solidFill>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685800" y="609600"/>
            <a:ext cx="7772400" cy="1143000"/>
          </a:xfrm>
          <a:prstGeom prst="rect">
            <a:avLst/>
          </a:prstGeom>
        </p:spPr>
        <p:txBody>
          <a:bodyPr lIns="91425" tIns="91425" rIns="91425" bIns="91425" anchor="t" anchorCtr="0">
            <a:spAutoFit/>
          </a:bodyPr>
          <a:lstStyle/>
          <a:p>
            <a:pPr>
              <a:buNone/>
            </a:pPr>
            <a:r>
              <a:rPr lang="x-none" sz="3600"/>
              <a:t>Orchestrating Productive Mathematics Discussions</a:t>
            </a:r>
          </a:p>
        </p:txBody>
      </p:sp>
      <p:sp>
        <p:nvSpPr>
          <p:cNvPr id="116" name="Shape 116"/>
          <p:cNvSpPr txBox="1">
            <a:spLocks noGrp="1"/>
          </p:cNvSpPr>
          <p:nvPr>
            <p:ph type="body" idx="1"/>
          </p:nvPr>
        </p:nvSpPr>
        <p:spPr>
          <a:xfrm>
            <a:off x="685800" y="1981200"/>
            <a:ext cx="7772400" cy="4114800"/>
          </a:xfrm>
          <a:prstGeom prst="rect">
            <a:avLst/>
          </a:prstGeom>
        </p:spPr>
        <p:txBody>
          <a:bodyPr lIns="91425" tIns="91425" rIns="91425" bIns="91425" anchor="t" anchorCtr="0">
            <a:spAutoFit/>
          </a:bodyPr>
          <a:lstStyle/>
          <a:p>
            <a:pPr lvl="0" indent="0" rtl="0">
              <a:lnSpc>
                <a:spcPct val="115000"/>
              </a:lnSpc>
              <a:spcBef>
                <a:spcPts val="0"/>
              </a:spcBef>
              <a:buNone/>
            </a:pPr>
            <a:r>
              <a:rPr lang="x-none" sz="3000">
                <a:solidFill>
                  <a:srgbClr val="000000"/>
                </a:solidFill>
              </a:rPr>
              <a:t>Mathematical discussions are a key part of</a:t>
            </a:r>
          </a:p>
          <a:p>
            <a:pPr lvl="0" indent="0" rtl="0">
              <a:lnSpc>
                <a:spcPct val="115000"/>
              </a:lnSpc>
              <a:spcBef>
                <a:spcPts val="0"/>
              </a:spcBef>
              <a:buNone/>
            </a:pPr>
            <a:r>
              <a:rPr lang="x-none" sz="3000">
                <a:solidFill>
                  <a:srgbClr val="000000"/>
                </a:solidFill>
              </a:rPr>
              <a:t>effective mathematics teaching</a:t>
            </a:r>
          </a:p>
          <a:p>
            <a:pPr marL="457200" lvl="0" indent="-317500" rtl="0">
              <a:lnSpc>
                <a:spcPct val="115000"/>
              </a:lnSpc>
              <a:spcBef>
                <a:spcPts val="0"/>
              </a:spcBef>
              <a:buClr>
                <a:srgbClr val="000066"/>
              </a:buClr>
              <a:buSzPct val="89743"/>
              <a:buFont typeface="Arial"/>
              <a:buChar char="•"/>
            </a:pPr>
            <a:r>
              <a:rPr lang="x-none" sz="2600">
                <a:solidFill>
                  <a:srgbClr val="000000"/>
                </a:solidFill>
              </a:rPr>
              <a:t>To encourage student construction of mathematical ideas</a:t>
            </a:r>
          </a:p>
          <a:p>
            <a:pPr marL="457200" lvl="0" indent="-317500" rtl="0">
              <a:lnSpc>
                <a:spcPct val="115000"/>
              </a:lnSpc>
              <a:spcBef>
                <a:spcPts val="0"/>
              </a:spcBef>
              <a:buClr>
                <a:srgbClr val="000066"/>
              </a:buClr>
              <a:buSzPct val="89743"/>
              <a:buFont typeface="Arial"/>
              <a:buChar char="•"/>
            </a:pPr>
            <a:r>
              <a:rPr lang="x-none" sz="2600">
                <a:solidFill>
                  <a:srgbClr val="000000"/>
                </a:solidFill>
              </a:rPr>
              <a:t>To make student’s thinking public so it can be guided in mathematically sound directions</a:t>
            </a:r>
          </a:p>
          <a:p>
            <a:pPr marL="457200" lvl="0" indent="-317500" rtl="0">
              <a:lnSpc>
                <a:spcPct val="115000"/>
              </a:lnSpc>
              <a:spcBef>
                <a:spcPts val="0"/>
              </a:spcBef>
              <a:buClr>
                <a:srgbClr val="000066"/>
              </a:buClr>
              <a:buSzPct val="89743"/>
              <a:buFont typeface="Arial"/>
              <a:buChar char="•"/>
            </a:pPr>
            <a:r>
              <a:rPr lang="x-none" sz="2600">
                <a:solidFill>
                  <a:srgbClr val="000000"/>
                </a:solidFill>
              </a:rPr>
              <a:t>To learn mathematical discourse practices</a:t>
            </a:r>
          </a:p>
          <a:p>
            <a:endParaRPr lang="x-none" sz="2600">
              <a:solidFill>
                <a:srgbClr val="000000"/>
              </a:solidFill>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685800" y="609600"/>
            <a:ext cx="7772400" cy="1143000"/>
          </a:xfrm>
          <a:prstGeom prst="rect">
            <a:avLst/>
          </a:prstGeom>
        </p:spPr>
        <p:txBody>
          <a:bodyPr lIns="91425" tIns="91425" rIns="91425" bIns="91425" anchor="t" anchorCtr="0">
            <a:spAutoFit/>
          </a:bodyPr>
          <a:lstStyle/>
          <a:p>
            <a:pPr>
              <a:buNone/>
            </a:pPr>
            <a:r>
              <a:rPr lang="x-none"/>
              <a:t>The Case of David Crane</a:t>
            </a:r>
          </a:p>
        </p:txBody>
      </p:sp>
      <p:sp>
        <p:nvSpPr>
          <p:cNvPr id="122" name="Shape 122"/>
          <p:cNvSpPr txBox="1">
            <a:spLocks noGrp="1"/>
          </p:cNvSpPr>
          <p:nvPr>
            <p:ph type="body" idx="1"/>
          </p:nvPr>
        </p:nvSpPr>
        <p:spPr>
          <a:xfrm>
            <a:off x="685800" y="1981200"/>
            <a:ext cx="7772400" cy="4114800"/>
          </a:xfrm>
          <a:prstGeom prst="rect">
            <a:avLst/>
          </a:prstGeom>
        </p:spPr>
        <p:txBody>
          <a:bodyPr lIns="91425" tIns="91425" rIns="91425" bIns="91425" anchor="t" anchorCtr="0">
            <a:spAutoFit/>
          </a:bodyPr>
          <a:lstStyle/>
          <a:p>
            <a:pPr marL="457200" lvl="0" indent="-317500" rtl="0">
              <a:buClr>
                <a:srgbClr val="000066"/>
              </a:buClr>
              <a:buSzPct val="83333"/>
              <a:buFont typeface="Arial"/>
              <a:buChar char="•"/>
            </a:pPr>
            <a:r>
              <a:rPr lang="x-none" sz="2800">
                <a:solidFill>
                  <a:srgbClr val="000000"/>
                </a:solidFill>
              </a:rPr>
              <a:t>Read the handout, "Leaves and Caterpillars: The Case of David Crane"</a:t>
            </a:r>
          </a:p>
          <a:p>
            <a:pPr marL="457200" lvl="0" indent="-317500" rtl="0">
              <a:buClr>
                <a:srgbClr val="000066"/>
              </a:buClr>
              <a:buSzPct val="83333"/>
              <a:buFont typeface="Arial"/>
              <a:buChar char="•"/>
            </a:pPr>
            <a:r>
              <a:rPr lang="x-none" sz="2800">
                <a:solidFill>
                  <a:srgbClr val="000000"/>
                </a:solidFill>
              </a:rPr>
              <a:t>As you read the vignette, identify:</a:t>
            </a:r>
          </a:p>
          <a:p>
            <a:pPr marL="914400" lvl="1" indent="-317500" rtl="0">
              <a:buClr>
                <a:srgbClr val="000000"/>
              </a:buClr>
              <a:buSzPct val="43750"/>
              <a:buFont typeface="Courier New"/>
              <a:buChar char="o"/>
            </a:pPr>
            <a:r>
              <a:rPr lang="x-none"/>
              <a:t>What aspects of Mr. Crane's instruction would you want him to see as promising?</a:t>
            </a:r>
          </a:p>
          <a:p>
            <a:pPr marL="914400" lvl="1" indent="-317500">
              <a:buClr>
                <a:srgbClr val="000000"/>
              </a:buClr>
              <a:buSzPct val="43750"/>
              <a:buFont typeface="Courier New"/>
              <a:buChar char="o"/>
            </a:pPr>
            <a:r>
              <a:rPr lang="x-none"/>
              <a:t>What aspects would you want to help him work on?</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685800" y="609600"/>
            <a:ext cx="7772400" cy="1143000"/>
          </a:xfrm>
          <a:prstGeom prst="rect">
            <a:avLst/>
          </a:prstGeom>
        </p:spPr>
        <p:txBody>
          <a:bodyPr lIns="91425" tIns="91425" rIns="91425" bIns="91425" anchor="t" anchorCtr="0">
            <a:spAutoFit/>
          </a:bodyPr>
          <a:lstStyle/>
          <a:p>
            <a:pPr>
              <a:buNone/>
            </a:pPr>
            <a:r>
              <a:rPr lang="x-none" sz="4000"/>
              <a:t>David Crane: What is Promising</a:t>
            </a:r>
          </a:p>
        </p:txBody>
      </p:sp>
      <p:sp>
        <p:nvSpPr>
          <p:cNvPr id="128" name="Shape 128"/>
          <p:cNvSpPr txBox="1">
            <a:spLocks noGrp="1"/>
          </p:cNvSpPr>
          <p:nvPr>
            <p:ph type="body" idx="1"/>
          </p:nvPr>
        </p:nvSpPr>
        <p:spPr>
          <a:xfrm>
            <a:off x="685800" y="1981200"/>
            <a:ext cx="7772400" cy="4114800"/>
          </a:xfrm>
          <a:prstGeom prst="rect">
            <a:avLst/>
          </a:prstGeom>
        </p:spPr>
        <p:txBody>
          <a:bodyPr lIns="91425" tIns="91425" rIns="91425" bIns="91425" anchor="t" anchorCtr="0">
            <a:spAutoFit/>
          </a:bodyPr>
          <a:lstStyle/>
          <a:p>
            <a:pPr marL="457200" lvl="0" indent="-381000" rtl="0">
              <a:lnSpc>
                <a:spcPct val="115000"/>
              </a:lnSpc>
              <a:spcBef>
                <a:spcPts val="0"/>
              </a:spcBef>
              <a:buClr>
                <a:srgbClr val="000066"/>
              </a:buClr>
              <a:buSzPct val="166666"/>
              <a:buFont typeface="Arial"/>
              <a:buChar char="•"/>
            </a:pPr>
            <a:r>
              <a:rPr lang="x-none" sz="2400">
                <a:solidFill>
                  <a:srgbClr val="000000"/>
                </a:solidFill>
              </a:rPr>
              <a:t>Students are working on a mathematical task that appears to be both appropriate and worthwhile</a:t>
            </a:r>
          </a:p>
          <a:p>
            <a:pPr marL="457200" lvl="0" indent="-381000" rtl="0">
              <a:lnSpc>
                <a:spcPct val="115000"/>
              </a:lnSpc>
              <a:spcBef>
                <a:spcPts val="0"/>
              </a:spcBef>
              <a:buClr>
                <a:srgbClr val="000066"/>
              </a:buClr>
              <a:buSzPct val="166666"/>
              <a:buFont typeface="Arial"/>
              <a:buChar char="•"/>
            </a:pPr>
            <a:r>
              <a:rPr lang="x-none" sz="2400">
                <a:solidFill>
                  <a:srgbClr val="000000"/>
                </a:solidFill>
              </a:rPr>
              <a:t>Students are encouraged to provide explanations and use strategies that make sense to them</a:t>
            </a:r>
          </a:p>
          <a:p>
            <a:pPr marL="457200" lvl="0" indent="-381000" rtl="0">
              <a:lnSpc>
                <a:spcPct val="115000"/>
              </a:lnSpc>
              <a:spcBef>
                <a:spcPts val="0"/>
              </a:spcBef>
              <a:buClr>
                <a:srgbClr val="000066"/>
              </a:buClr>
              <a:buSzPct val="166666"/>
              <a:buFont typeface="Arial"/>
              <a:buChar char="•"/>
            </a:pPr>
            <a:r>
              <a:rPr lang="x-none" sz="2400">
                <a:solidFill>
                  <a:srgbClr val="000000"/>
                </a:solidFill>
              </a:rPr>
              <a:t>Students are working with partners and publicly sharing their solutions and strategies with peers</a:t>
            </a:r>
          </a:p>
          <a:p>
            <a:pPr marL="457200" lvl="0" indent="-381000" rtl="0">
              <a:lnSpc>
                <a:spcPct val="115000"/>
              </a:lnSpc>
              <a:spcBef>
                <a:spcPts val="0"/>
              </a:spcBef>
              <a:buClr>
                <a:srgbClr val="000066"/>
              </a:buClr>
              <a:buSzPct val="166666"/>
              <a:buFont typeface="Arial"/>
              <a:buChar char="•"/>
            </a:pPr>
            <a:r>
              <a:rPr lang="x-none" sz="2400">
                <a:solidFill>
                  <a:srgbClr val="000000"/>
                </a:solidFill>
              </a:rPr>
              <a:t>Students’ ideas appear to be respected</a:t>
            </a:r>
          </a:p>
          <a:p>
            <a:endParaRPr lang="x-none" sz="2400">
              <a:solidFill>
                <a:srgbClr val="000000"/>
              </a:solidFill>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685800" y="599500"/>
            <a:ext cx="7772400" cy="1143000"/>
          </a:xfrm>
          <a:prstGeom prst="rect">
            <a:avLst/>
          </a:prstGeom>
        </p:spPr>
        <p:txBody>
          <a:bodyPr lIns="91425" tIns="91425" rIns="91425" bIns="91425" anchor="t" anchorCtr="0">
            <a:spAutoFit/>
          </a:bodyPr>
          <a:lstStyle/>
          <a:p>
            <a:pPr>
              <a:buNone/>
            </a:pPr>
            <a:r>
              <a:rPr lang="x-none" sz="3500"/>
              <a:t>David Crane: What Can Be Improved</a:t>
            </a:r>
          </a:p>
        </p:txBody>
      </p:sp>
      <p:sp>
        <p:nvSpPr>
          <p:cNvPr id="134" name="Shape 134"/>
          <p:cNvSpPr txBox="1">
            <a:spLocks noGrp="1"/>
          </p:cNvSpPr>
          <p:nvPr>
            <p:ph type="body" idx="1"/>
          </p:nvPr>
        </p:nvSpPr>
        <p:spPr>
          <a:xfrm>
            <a:off x="685800" y="1981200"/>
            <a:ext cx="7772400" cy="4114800"/>
          </a:xfrm>
          <a:prstGeom prst="rect">
            <a:avLst/>
          </a:prstGeom>
        </p:spPr>
        <p:txBody>
          <a:bodyPr lIns="91425" tIns="91425" rIns="91425" bIns="91425" anchor="t" anchorCtr="0">
            <a:spAutoFit/>
          </a:bodyPr>
          <a:lstStyle/>
          <a:p>
            <a:pPr marL="457200" lvl="0" indent="-317500" rtl="0">
              <a:lnSpc>
                <a:spcPct val="115000"/>
              </a:lnSpc>
              <a:spcBef>
                <a:spcPts val="0"/>
              </a:spcBef>
              <a:buClr>
                <a:srgbClr val="000066"/>
              </a:buClr>
              <a:buSzPct val="97222"/>
              <a:buFont typeface="Arial"/>
              <a:buChar char="•"/>
            </a:pPr>
            <a:r>
              <a:rPr lang="x-none" sz="2400">
                <a:solidFill>
                  <a:srgbClr val="000000"/>
                </a:solidFill>
              </a:rPr>
              <a:t>Beyond having students use different strategies, Mr. Crane’s goal for the lesson is not clear</a:t>
            </a:r>
          </a:p>
          <a:p>
            <a:pPr marL="457200" lvl="0" indent="-317500" rtl="0">
              <a:lnSpc>
                <a:spcPct val="115000"/>
              </a:lnSpc>
              <a:spcBef>
                <a:spcPts val="0"/>
              </a:spcBef>
              <a:buClr>
                <a:srgbClr val="000066"/>
              </a:buClr>
              <a:buSzPct val="97222"/>
              <a:buFont typeface="Arial"/>
              <a:buChar char="•"/>
            </a:pPr>
            <a:r>
              <a:rPr lang="x-none" sz="2400">
                <a:solidFill>
                  <a:srgbClr val="000000"/>
                </a:solidFill>
              </a:rPr>
              <a:t>Mr. Crane observes students as they work, but does not use this time to </a:t>
            </a:r>
            <a:r>
              <a:rPr lang="x-none" sz="2400" b="1" i="1">
                <a:solidFill>
                  <a:srgbClr val="669999"/>
                </a:solidFill>
              </a:rPr>
              <a:t>assess what students seem to understand</a:t>
            </a:r>
            <a:r>
              <a:rPr lang="x-none" sz="2400">
                <a:solidFill>
                  <a:srgbClr val="000000"/>
                </a:solidFill>
              </a:rPr>
              <a:t> or </a:t>
            </a:r>
            <a:r>
              <a:rPr lang="x-none" sz="2400" b="1" i="1">
                <a:solidFill>
                  <a:srgbClr val="669999"/>
                </a:solidFill>
              </a:rPr>
              <a:t>identify which aspects of students’ work to feature</a:t>
            </a:r>
            <a:r>
              <a:rPr lang="x-none" sz="2400">
                <a:solidFill>
                  <a:srgbClr val="000000"/>
                </a:solidFill>
              </a:rPr>
              <a:t> in the discussion in order to make a mathematical point</a:t>
            </a:r>
          </a:p>
          <a:p>
            <a:pPr marL="457200" lvl="0" indent="-317500" rtl="0">
              <a:lnSpc>
                <a:spcPct val="115000"/>
              </a:lnSpc>
              <a:spcBef>
                <a:spcPts val="0"/>
              </a:spcBef>
              <a:buClr>
                <a:srgbClr val="000066"/>
              </a:buClr>
              <a:buSzPct val="97222"/>
              <a:buFont typeface="Arial"/>
              <a:buChar char="•"/>
            </a:pPr>
            <a:r>
              <a:rPr lang="x-none" sz="2400">
                <a:solidFill>
                  <a:srgbClr val="000000"/>
                </a:solidFill>
              </a:rPr>
              <a:t>There is a “show and tell” feel to the presentations</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685800" y="609600"/>
            <a:ext cx="7772400" cy="1143000"/>
          </a:xfrm>
          <a:prstGeom prst="rect">
            <a:avLst/>
          </a:prstGeom>
          <a:solidFill>
            <a:srgbClr val="333399"/>
          </a:solid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lt1"/>
              </a:buClr>
              <a:buSzPct val="25000"/>
              <a:buFont typeface="Arial"/>
              <a:buNone/>
            </a:pPr>
            <a:r>
              <a:rPr lang="x-none" sz="4400" b="0" i="0" u="none" strike="noStrike" cap="none" baseline="0">
                <a:solidFill>
                  <a:schemeClr val="lt1"/>
                </a:solidFill>
                <a:latin typeface="Arial"/>
                <a:ea typeface="Arial"/>
                <a:cs typeface="Arial"/>
                <a:sym typeface="Arial"/>
              </a:rPr>
              <a:t>Conclusion</a:t>
            </a:r>
          </a:p>
        </p:txBody>
      </p:sp>
      <p:sp>
        <p:nvSpPr>
          <p:cNvPr id="140" name="Shape 140"/>
          <p:cNvSpPr txBox="1">
            <a:spLocks noGrp="1"/>
          </p:cNvSpPr>
          <p:nvPr>
            <p:ph type="body" idx="1"/>
          </p:nvPr>
        </p:nvSpPr>
        <p:spPr>
          <a:xfrm>
            <a:off x="685800" y="1981200"/>
            <a:ext cx="7772400" cy="4114800"/>
          </a:xfrm>
          <a:prstGeom prst="rect">
            <a:avLst/>
          </a:prstGeom>
          <a:noFill/>
          <a:ln>
            <a:noFill/>
          </a:ln>
        </p:spPr>
        <p:txBody>
          <a:bodyPr lIns="91425" tIns="45700" rIns="91425" bIns="45700" anchor="t" anchorCtr="0">
            <a:spAutoFit/>
          </a:bodyPr>
          <a:lstStyle/>
          <a:p>
            <a:pPr marL="0" marR="0" lvl="0" indent="0" algn="l" rtl="0">
              <a:lnSpc>
                <a:spcPct val="100000"/>
              </a:lnSpc>
              <a:spcBef>
                <a:spcPts val="560"/>
              </a:spcBef>
              <a:spcAft>
                <a:spcPts val="0"/>
              </a:spcAft>
              <a:buClr>
                <a:srgbClr val="000066"/>
              </a:buClr>
              <a:buSzPct val="101190"/>
              <a:buFont typeface="Arial"/>
              <a:buChar char="•"/>
            </a:pPr>
            <a:r>
              <a:rPr lang="x-none" sz="2800" b="0" i="0" u="none" strike="noStrike" cap="none" baseline="0">
                <a:solidFill>
                  <a:srgbClr val="000066"/>
                </a:solidFill>
                <a:latin typeface="Arial"/>
                <a:ea typeface="Arial"/>
                <a:cs typeface="Arial"/>
                <a:sym typeface="Arial"/>
              </a:rPr>
              <a:t>The Case of David Crane illustrates the need for guidance in shaping classroom discussions and maximizing their potential to extend students’ thinking and connect it to important mathematical ideas. </a:t>
            </a:r>
          </a:p>
          <a:p>
            <a:pPr marL="0" marR="0" lvl="0" indent="0" algn="l" rtl="0">
              <a:lnSpc>
                <a:spcPct val="100000"/>
              </a:lnSpc>
              <a:spcBef>
                <a:spcPts val="560"/>
              </a:spcBef>
              <a:spcAft>
                <a:spcPts val="0"/>
              </a:spcAft>
              <a:buClr>
                <a:srgbClr val="000066"/>
              </a:buClr>
              <a:buSzPct val="101190"/>
              <a:buFont typeface="Arial"/>
              <a:buChar char="•"/>
            </a:pPr>
            <a:r>
              <a:rPr lang="x-none" sz="2800" b="0" i="0" u="none" strike="noStrike" cap="none" baseline="0">
                <a:solidFill>
                  <a:srgbClr val="000066"/>
                </a:solidFill>
                <a:latin typeface="Arial"/>
                <a:ea typeface="Arial"/>
                <a:cs typeface="Arial"/>
                <a:sym typeface="Arial"/>
              </a:rPr>
              <a:t>What follows is a guide based on five doable instructional practices, for orchestrating and managing productive classroom discussions. </a:t>
            </a:r>
          </a:p>
        </p:txBody>
      </p:sp>
      <p:sp>
        <p:nvSpPr>
          <p:cNvPr id="141" name="Shape 141"/>
          <p:cNvSpPr txBox="1">
            <a:spLocks noGrp="1"/>
          </p:cNvSpPr>
          <p:nvPr>
            <p:ph type="sldNum" idx="12"/>
          </p:nvPr>
        </p:nvSpPr>
        <p:spPr>
          <a:xfrm>
            <a:off x="7391400" y="6248400"/>
            <a:ext cx="1447800" cy="457200"/>
          </a:xfrm>
          <a:prstGeom prst="rect">
            <a:avLst/>
          </a:prstGeom>
          <a:noFill/>
          <a:ln>
            <a:noFill/>
          </a:ln>
        </p:spPr>
        <p:txBody>
          <a:bodyPr lIns="91425" tIns="45700" rIns="91425" bIns="45700" anchor="t" anchorCtr="0">
            <a:spAutoFit/>
          </a:bodyPr>
          <a:lstStyle/>
          <a:p>
            <a:pPr marL="0" marR="0" lvl="0" indent="0" algn="r" rtl="0">
              <a:lnSpc>
                <a:spcPct val="100000"/>
              </a:lnSpc>
              <a:spcBef>
                <a:spcPts val="0"/>
              </a:spcBef>
              <a:spcAft>
                <a:spcPts val="0"/>
              </a:spcAft>
              <a:buSzPct val="25000"/>
              <a:buNone/>
            </a:pPr>
            <a:r>
              <a:rPr lang="x-none"/>
              <a:t> </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6"/>
        <p:cNvGrpSpPr/>
        <p:nvPr/>
      </p:nvGrpSpPr>
      <p:grpSpPr>
        <a:xfrm>
          <a:off x="0" y="0"/>
          <a:ext cx="0" cy="0"/>
          <a:chOff x="0" y="0"/>
          <a:chExt cx="0" cy="0"/>
        </a:xfrm>
      </p:grpSpPr>
      <p:sp>
        <p:nvSpPr>
          <p:cNvPr id="147" name="Shape 147"/>
          <p:cNvSpPr txBox="1">
            <a:spLocks noGrp="1"/>
          </p:cNvSpPr>
          <p:nvPr>
            <p:ph type="ctrTitle"/>
          </p:nvPr>
        </p:nvSpPr>
        <p:spPr>
          <a:xfrm>
            <a:off x="685800" y="2286000"/>
            <a:ext cx="7772400" cy="1143000"/>
          </a:xfrm>
          <a:prstGeom prst="rect">
            <a:avLst/>
          </a:prstGeom>
          <a:solidFill>
            <a:srgbClr val="333399"/>
          </a:solid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lt1"/>
              </a:buClr>
              <a:buSzPct val="25000"/>
              <a:buFont typeface="Arial"/>
              <a:buNone/>
            </a:pPr>
            <a:r>
              <a:rPr lang="x-none" sz="4400" b="0" i="0" u="none" strike="noStrike" cap="none" baseline="0">
                <a:solidFill>
                  <a:schemeClr val="lt1"/>
                </a:solidFill>
                <a:latin typeface="Arial"/>
                <a:ea typeface="Arial"/>
                <a:cs typeface="Arial"/>
                <a:sym typeface="Arial"/>
              </a:rPr>
              <a:t>The Five Practices Model</a:t>
            </a:r>
          </a:p>
        </p:txBody>
      </p:sp>
      <p:sp>
        <p:nvSpPr>
          <p:cNvPr id="148" name="Shape 148"/>
          <p:cNvSpPr txBox="1">
            <a:spLocks noGrp="1"/>
          </p:cNvSpPr>
          <p:nvPr>
            <p:ph type="subTitle" idx="1"/>
          </p:nvPr>
        </p:nvSpPr>
        <p:spPr>
          <a:xfrm>
            <a:off x="990600" y="3886200"/>
            <a:ext cx="7315200" cy="1752600"/>
          </a:xfrm>
          <a:prstGeom prst="rect">
            <a:avLst/>
          </a:prstGeom>
          <a:noFill/>
          <a:ln>
            <a:noFill/>
          </a:ln>
        </p:spPr>
        <p:txBody>
          <a:bodyPr lIns="91425" tIns="45700" rIns="91425" bIns="45700" anchor="t" anchorCtr="0">
            <a:spAutoFit/>
          </a:bodyPr>
          <a:lstStyle/>
          <a:p>
            <a:pPr marL="0" marR="0" lvl="0" indent="0" algn="ctr" rtl="0">
              <a:lnSpc>
                <a:spcPct val="100000"/>
              </a:lnSpc>
              <a:spcBef>
                <a:spcPts val="640"/>
              </a:spcBef>
              <a:spcAft>
                <a:spcPts val="0"/>
              </a:spcAft>
              <a:buClr>
                <a:srgbClr val="000066"/>
              </a:buClr>
              <a:buSzPct val="25000"/>
              <a:buFont typeface="Arial"/>
              <a:buNone/>
            </a:pPr>
            <a:r>
              <a:rPr lang="x-none" sz="3200" b="0" i="0" u="none" strike="noStrike" cap="none" baseline="0">
                <a:solidFill>
                  <a:srgbClr val="000066"/>
                </a:solidFill>
                <a:latin typeface="Arial"/>
                <a:ea typeface="Arial"/>
                <a:cs typeface="Arial"/>
                <a:sym typeface="Arial"/>
              </a:rPr>
              <a:t>What to do in the classroom </a:t>
            </a:r>
          </a:p>
          <a:p>
            <a:pPr marL="0" marR="0" lvl="0" indent="0" algn="ctr" rtl="0">
              <a:lnSpc>
                <a:spcPct val="100000"/>
              </a:lnSpc>
              <a:spcBef>
                <a:spcPts val="640"/>
              </a:spcBef>
              <a:spcAft>
                <a:spcPts val="0"/>
              </a:spcAft>
              <a:buClr>
                <a:srgbClr val="000066"/>
              </a:buClr>
              <a:buSzPct val="25000"/>
              <a:buFont typeface="Arial"/>
              <a:buNone/>
            </a:pPr>
            <a:r>
              <a:rPr lang="x-none" sz="3200" b="0" i="0" u="none" strike="noStrike" cap="none" baseline="0">
                <a:solidFill>
                  <a:srgbClr val="000066"/>
                </a:solidFill>
                <a:latin typeface="Arial"/>
                <a:ea typeface="Arial"/>
                <a:cs typeface="Arial"/>
                <a:sym typeface="Arial"/>
              </a:rPr>
              <a:t>with the task.</a:t>
            </a:r>
          </a:p>
        </p:txBody>
      </p:sp>
      <p:sp>
        <p:nvSpPr>
          <p:cNvPr id="149" name="Shape 149"/>
          <p:cNvSpPr txBox="1"/>
          <p:nvPr/>
        </p:nvSpPr>
        <p:spPr>
          <a:xfrm>
            <a:off x="381000" y="6096000"/>
            <a:ext cx="8305799" cy="517524"/>
          </a:xfrm>
          <a:prstGeom prst="rect">
            <a:avLst/>
          </a:prstGeom>
          <a:noFill/>
          <a:ln>
            <a:noFill/>
          </a:ln>
        </p:spPr>
        <p:txBody>
          <a:bodyPr lIns="91425" tIns="45700" rIns="91425" bIns="45700" anchor="t" anchorCtr="0">
            <a:spAutoFit/>
          </a:bodyPr>
          <a:lstStyle/>
          <a:p>
            <a:pPr marL="0" marR="0" lvl="0" indent="0" algn="l" rtl="0">
              <a:lnSpc>
                <a:spcPct val="100000"/>
              </a:lnSpc>
              <a:spcBef>
                <a:spcPts val="0"/>
              </a:spcBef>
              <a:spcAft>
                <a:spcPts val="0"/>
              </a:spcAft>
              <a:buClr>
                <a:schemeClr val="dk1"/>
              </a:buClr>
              <a:buSzPct val="25000"/>
              <a:buFont typeface="Arial"/>
              <a:buNone/>
            </a:pPr>
            <a:r>
              <a:rPr lang="x-none" sz="1400" b="0" i="0" u="none" strike="noStrike" cap="none" baseline="0">
                <a:solidFill>
                  <a:schemeClr val="dk1"/>
                </a:solidFill>
                <a:latin typeface="Arial"/>
                <a:ea typeface="Arial"/>
                <a:cs typeface="Arial"/>
                <a:sym typeface="Arial"/>
              </a:rPr>
              <a:t>NCTM Seminar: Effective Mathematics Instruction: The Role of Mathematical Tasks; Peg Smith University of Pittsburg</a:t>
            </a:r>
          </a:p>
        </p:txBody>
      </p:sp>
      <p:sp>
        <p:nvSpPr>
          <p:cNvPr id="150" name="Shape 150"/>
          <p:cNvSpPr txBox="1">
            <a:spLocks noGrp="1"/>
          </p:cNvSpPr>
          <p:nvPr>
            <p:ph type="sldNum" idx="12"/>
          </p:nvPr>
        </p:nvSpPr>
        <p:spPr>
          <a:xfrm>
            <a:off x="7391400" y="6248400"/>
            <a:ext cx="1447800" cy="457200"/>
          </a:xfrm>
          <a:prstGeom prst="rect">
            <a:avLst/>
          </a:prstGeom>
          <a:noFill/>
          <a:ln>
            <a:noFill/>
          </a:ln>
        </p:spPr>
        <p:txBody>
          <a:bodyPr lIns="91425" tIns="45700" rIns="91425" bIns="45700" anchor="t" anchorCtr="0">
            <a:spAutoFit/>
          </a:bodyPr>
          <a:lstStyle/>
          <a:p>
            <a:pPr marL="0" marR="0" lvl="0" indent="0" algn="r" rtl="0">
              <a:lnSpc>
                <a:spcPct val="100000"/>
              </a:lnSpc>
              <a:spcBef>
                <a:spcPts val="0"/>
              </a:spcBef>
              <a:spcAft>
                <a:spcPts val="0"/>
              </a:spcAft>
              <a:buSzPct val="25000"/>
              <a:buNone/>
            </a:pPr>
            <a:r>
              <a:rPr lang="x-none"/>
              <a:t> </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685800" y="609600"/>
            <a:ext cx="7772400" cy="1143000"/>
          </a:xfrm>
          <a:prstGeom prst="rect">
            <a:avLst/>
          </a:prstGeom>
          <a:solidFill>
            <a:srgbClr val="333399"/>
          </a:solid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lt1"/>
              </a:buClr>
              <a:buSzPct val="25000"/>
              <a:buFont typeface="Arial"/>
              <a:buNone/>
            </a:pPr>
            <a:r>
              <a:rPr lang="x-none" sz="4400" b="0" i="0" u="none" strike="noStrike" cap="none" baseline="0">
                <a:solidFill>
                  <a:schemeClr val="lt1"/>
                </a:solidFill>
                <a:latin typeface="Arial"/>
                <a:ea typeface="Arial"/>
                <a:cs typeface="Arial"/>
                <a:sym typeface="Arial"/>
              </a:rPr>
              <a:t>The Five Practices are:</a:t>
            </a:r>
            <a:r>
              <a:rPr lang="x-none" sz="4400" b="0" i="0" u="none" strike="noStrike" cap="none" baseline="0">
                <a:solidFill>
                  <a:schemeClr val="dk1"/>
                </a:solidFill>
                <a:latin typeface="Arial"/>
                <a:ea typeface="Arial"/>
                <a:cs typeface="Arial"/>
                <a:sym typeface="Arial"/>
              </a:rPr>
              <a:t> </a:t>
            </a:r>
          </a:p>
        </p:txBody>
      </p:sp>
      <p:sp>
        <p:nvSpPr>
          <p:cNvPr id="157" name="Shape 157"/>
          <p:cNvSpPr txBox="1">
            <a:spLocks noGrp="1"/>
          </p:cNvSpPr>
          <p:nvPr>
            <p:ph type="body" idx="1"/>
          </p:nvPr>
        </p:nvSpPr>
        <p:spPr>
          <a:xfrm>
            <a:off x="685800" y="2057400"/>
            <a:ext cx="7772400" cy="4114800"/>
          </a:xfrm>
          <a:prstGeom prst="rect">
            <a:avLst/>
          </a:prstGeom>
          <a:noFill/>
          <a:ln>
            <a:noFill/>
          </a:ln>
        </p:spPr>
        <p:txBody>
          <a:bodyPr lIns="91425" tIns="45700" rIns="91425" bIns="45700" anchor="t" anchorCtr="0">
            <a:spAutoFit/>
          </a:bodyPr>
          <a:lstStyle/>
          <a:p>
            <a:pPr marL="0" marR="0" lvl="0" indent="0" algn="l" rtl="0">
              <a:lnSpc>
                <a:spcPct val="90000"/>
              </a:lnSpc>
              <a:spcBef>
                <a:spcPts val="480"/>
              </a:spcBef>
              <a:spcAft>
                <a:spcPts val="0"/>
              </a:spcAft>
              <a:buClr>
                <a:srgbClr val="000066"/>
              </a:buClr>
              <a:buSzPct val="100694"/>
              <a:buFont typeface="Arial"/>
              <a:buChar char="•"/>
            </a:pPr>
            <a:r>
              <a:rPr lang="x-none" sz="2400" b="1" i="1" u="none" strike="noStrike" cap="none" baseline="0">
                <a:solidFill>
                  <a:srgbClr val="000066"/>
                </a:solidFill>
                <a:latin typeface="Arial"/>
                <a:ea typeface="Arial"/>
                <a:cs typeface="Arial"/>
                <a:sym typeface="Arial"/>
              </a:rPr>
              <a:t>Anticipating</a:t>
            </a:r>
            <a:r>
              <a:rPr lang="x-none" sz="2400" b="0" i="0" u="none" strike="noStrike" cap="none" baseline="0">
                <a:solidFill>
                  <a:srgbClr val="000066"/>
                </a:solidFill>
                <a:latin typeface="Arial"/>
                <a:ea typeface="Arial"/>
                <a:cs typeface="Arial"/>
                <a:sym typeface="Arial"/>
              </a:rPr>
              <a:t> student responses to challenging mathematical tasks; </a:t>
            </a:r>
          </a:p>
          <a:p>
            <a:pPr marL="0" marR="0" lvl="0" indent="0" algn="l" rtl="0">
              <a:lnSpc>
                <a:spcPct val="90000"/>
              </a:lnSpc>
              <a:spcBef>
                <a:spcPts val="480"/>
              </a:spcBef>
              <a:spcAft>
                <a:spcPts val="0"/>
              </a:spcAft>
              <a:buClr>
                <a:srgbClr val="000066"/>
              </a:buClr>
              <a:buSzPct val="100694"/>
              <a:buFont typeface="Arial"/>
              <a:buChar char="•"/>
            </a:pPr>
            <a:r>
              <a:rPr lang="x-none" sz="2400" b="1" i="1" u="none" strike="noStrike" cap="none" baseline="0">
                <a:solidFill>
                  <a:srgbClr val="000066"/>
                </a:solidFill>
                <a:latin typeface="Arial"/>
                <a:ea typeface="Arial"/>
                <a:cs typeface="Arial"/>
                <a:sym typeface="Arial"/>
              </a:rPr>
              <a:t>Monitoring</a:t>
            </a:r>
            <a:r>
              <a:rPr lang="x-none" sz="2400" b="0" i="0" u="none" strike="noStrike" cap="none" baseline="0">
                <a:solidFill>
                  <a:srgbClr val="000066"/>
                </a:solidFill>
                <a:latin typeface="Arial"/>
                <a:ea typeface="Arial"/>
                <a:cs typeface="Arial"/>
                <a:sym typeface="Arial"/>
              </a:rPr>
              <a:t> students’ work on and engagement with the tasks; </a:t>
            </a:r>
          </a:p>
          <a:p>
            <a:pPr marL="0" marR="0" lvl="0" indent="0" algn="l" rtl="0">
              <a:lnSpc>
                <a:spcPct val="90000"/>
              </a:lnSpc>
              <a:spcBef>
                <a:spcPts val="480"/>
              </a:spcBef>
              <a:spcAft>
                <a:spcPts val="0"/>
              </a:spcAft>
              <a:buClr>
                <a:srgbClr val="000066"/>
              </a:buClr>
              <a:buSzPct val="100694"/>
              <a:buFont typeface="Arial"/>
              <a:buChar char="•"/>
            </a:pPr>
            <a:r>
              <a:rPr lang="x-none" sz="2400" b="1" i="1" u="none" strike="noStrike" cap="none" baseline="0">
                <a:solidFill>
                  <a:srgbClr val="000066"/>
                </a:solidFill>
                <a:latin typeface="Arial"/>
                <a:ea typeface="Arial"/>
                <a:cs typeface="Arial"/>
                <a:sym typeface="Arial"/>
              </a:rPr>
              <a:t>Selecting</a:t>
            </a:r>
            <a:r>
              <a:rPr lang="x-none" sz="2400" b="0" i="0" u="none" strike="noStrike" cap="none" baseline="0">
                <a:solidFill>
                  <a:srgbClr val="000066"/>
                </a:solidFill>
                <a:latin typeface="Arial"/>
                <a:ea typeface="Arial"/>
                <a:cs typeface="Arial"/>
                <a:sym typeface="Arial"/>
              </a:rPr>
              <a:t> particular students to present their mathematical work; </a:t>
            </a:r>
          </a:p>
          <a:p>
            <a:pPr marL="0" marR="0" lvl="0" indent="0" algn="l" rtl="0">
              <a:lnSpc>
                <a:spcPct val="90000"/>
              </a:lnSpc>
              <a:spcBef>
                <a:spcPts val="480"/>
              </a:spcBef>
              <a:spcAft>
                <a:spcPts val="0"/>
              </a:spcAft>
              <a:buClr>
                <a:srgbClr val="000066"/>
              </a:buClr>
              <a:buSzPct val="100694"/>
              <a:buFont typeface="Arial"/>
              <a:buChar char="•"/>
            </a:pPr>
            <a:r>
              <a:rPr lang="x-none" sz="2400" b="1" i="1" u="none" strike="noStrike" cap="none" baseline="0">
                <a:solidFill>
                  <a:srgbClr val="000066"/>
                </a:solidFill>
                <a:latin typeface="Arial"/>
                <a:ea typeface="Arial"/>
                <a:cs typeface="Arial"/>
                <a:sym typeface="Arial"/>
              </a:rPr>
              <a:t>Sequencing</a:t>
            </a:r>
            <a:r>
              <a:rPr lang="x-none" sz="2400" b="0" i="0" u="none" strike="noStrike" cap="none" baseline="0">
                <a:solidFill>
                  <a:srgbClr val="000066"/>
                </a:solidFill>
                <a:latin typeface="Arial"/>
                <a:ea typeface="Arial"/>
                <a:cs typeface="Arial"/>
                <a:sym typeface="Arial"/>
              </a:rPr>
              <a:t> the student responses that will be displayed in a specific order and </a:t>
            </a:r>
          </a:p>
          <a:p>
            <a:pPr marL="0" marR="0" lvl="0" indent="0" algn="l" rtl="0">
              <a:lnSpc>
                <a:spcPct val="90000"/>
              </a:lnSpc>
              <a:spcBef>
                <a:spcPts val="480"/>
              </a:spcBef>
              <a:spcAft>
                <a:spcPts val="0"/>
              </a:spcAft>
              <a:buClr>
                <a:srgbClr val="000066"/>
              </a:buClr>
              <a:buSzPct val="100694"/>
              <a:buFont typeface="Arial"/>
              <a:buChar char="•"/>
            </a:pPr>
            <a:r>
              <a:rPr lang="x-none" sz="2400" b="1" i="1" u="none" strike="noStrike" cap="none" baseline="0">
                <a:solidFill>
                  <a:srgbClr val="000066"/>
                </a:solidFill>
                <a:latin typeface="Arial"/>
                <a:ea typeface="Arial"/>
                <a:cs typeface="Arial"/>
                <a:sym typeface="Arial"/>
              </a:rPr>
              <a:t>Connecting</a:t>
            </a:r>
            <a:r>
              <a:rPr lang="x-none" sz="2400" b="0" i="0" u="none" strike="noStrike" cap="none" baseline="0">
                <a:solidFill>
                  <a:srgbClr val="000066"/>
                </a:solidFill>
                <a:latin typeface="Arial"/>
                <a:ea typeface="Arial"/>
                <a:cs typeface="Arial"/>
                <a:sym typeface="Arial"/>
              </a:rPr>
              <a:t> different students’ responses and connecting the responses to key mathematical ideas</a:t>
            </a:r>
          </a:p>
        </p:txBody>
      </p:sp>
      <p:sp>
        <p:nvSpPr>
          <p:cNvPr id="158" name="Shape 158"/>
          <p:cNvSpPr txBox="1">
            <a:spLocks noGrp="1"/>
          </p:cNvSpPr>
          <p:nvPr>
            <p:ph type="sldNum" idx="12"/>
          </p:nvPr>
        </p:nvSpPr>
        <p:spPr>
          <a:xfrm>
            <a:off x="7391400" y="6248400"/>
            <a:ext cx="1447800" cy="457200"/>
          </a:xfrm>
          <a:prstGeom prst="rect">
            <a:avLst/>
          </a:prstGeom>
          <a:noFill/>
          <a:ln>
            <a:noFill/>
          </a:ln>
        </p:spPr>
        <p:txBody>
          <a:bodyPr lIns="91425" tIns="45700" rIns="91425" bIns="45700" anchor="t" anchorCtr="0">
            <a:spAutoFit/>
          </a:bodyPr>
          <a:lstStyle/>
          <a:p>
            <a:pPr marL="0" marR="0" lvl="0" indent="0" algn="r" rtl="0">
              <a:lnSpc>
                <a:spcPct val="100000"/>
              </a:lnSpc>
              <a:spcBef>
                <a:spcPts val="0"/>
              </a:spcBef>
              <a:spcAft>
                <a:spcPts val="0"/>
              </a:spcAft>
              <a:buSzPct val="25000"/>
              <a:buNone/>
            </a:pPr>
            <a:r>
              <a:rPr lang="x-none"/>
              <a:t> </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685800" y="609600"/>
            <a:ext cx="7772400" cy="1143000"/>
          </a:xfrm>
          <a:prstGeom prst="rect">
            <a:avLst/>
          </a:prstGeom>
          <a:solidFill>
            <a:srgbClr val="333399"/>
          </a:solid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lt1"/>
              </a:buClr>
              <a:buSzPct val="25000"/>
              <a:buFont typeface="Arial"/>
              <a:buNone/>
            </a:pPr>
            <a:r>
              <a:rPr lang="x-none" sz="4500" b="0" i="0" u="none" strike="noStrike" cap="none" baseline="0">
                <a:solidFill>
                  <a:schemeClr val="lt1"/>
                </a:solidFill>
                <a:latin typeface="Arial"/>
                <a:ea typeface="Arial"/>
                <a:cs typeface="Arial"/>
                <a:sym typeface="Arial"/>
              </a:rPr>
              <a:t>1. Anticipating</a:t>
            </a:r>
          </a:p>
        </p:txBody>
      </p:sp>
      <p:sp>
        <p:nvSpPr>
          <p:cNvPr id="165" name="Shape 165"/>
          <p:cNvSpPr txBox="1">
            <a:spLocks noGrp="1"/>
          </p:cNvSpPr>
          <p:nvPr>
            <p:ph type="body" idx="1"/>
          </p:nvPr>
        </p:nvSpPr>
        <p:spPr>
          <a:xfrm>
            <a:off x="533400" y="2743200"/>
            <a:ext cx="7772400" cy="4114800"/>
          </a:xfrm>
          <a:prstGeom prst="rect">
            <a:avLst/>
          </a:prstGeom>
          <a:noFill/>
          <a:ln>
            <a:noFill/>
          </a:ln>
        </p:spPr>
        <p:txBody>
          <a:bodyPr lIns="91425" tIns="45700" rIns="91425" bIns="45700" anchor="t" anchorCtr="0">
            <a:spAutoFit/>
          </a:bodyPr>
          <a:lstStyle/>
          <a:p>
            <a:pPr marL="0" marR="0" lvl="0" indent="0" algn="l" rtl="0">
              <a:lnSpc>
                <a:spcPct val="90000"/>
              </a:lnSpc>
              <a:spcBef>
                <a:spcPts val="0"/>
              </a:spcBef>
              <a:spcAft>
                <a:spcPts val="240"/>
              </a:spcAft>
              <a:buClr>
                <a:schemeClr val="dk2"/>
              </a:buClr>
              <a:buSzPct val="100694"/>
              <a:buFont typeface="Arial"/>
              <a:buChar char="•"/>
            </a:pPr>
            <a:r>
              <a:rPr lang="x-none" sz="2400" b="1" i="0" u="none" strike="noStrike" cap="none" baseline="0">
                <a:solidFill>
                  <a:srgbClr val="000066"/>
                </a:solidFill>
                <a:latin typeface="Arial"/>
                <a:ea typeface="Arial"/>
                <a:cs typeface="Arial"/>
                <a:sym typeface="Arial"/>
              </a:rPr>
              <a:t>Involves considering:</a:t>
            </a:r>
          </a:p>
          <a:p>
            <a:pPr marL="742950" marR="0" lvl="1" indent="-285750" algn="l" rtl="0">
              <a:lnSpc>
                <a:spcPct val="90000"/>
              </a:lnSpc>
              <a:spcBef>
                <a:spcPts val="0"/>
              </a:spcBef>
              <a:spcAft>
                <a:spcPts val="200"/>
              </a:spcAft>
              <a:buClr>
                <a:schemeClr val="dk2"/>
              </a:buClr>
              <a:buSzPct val="100000"/>
              <a:buFont typeface="Arial"/>
              <a:buChar char="•"/>
            </a:pPr>
            <a:r>
              <a:rPr lang="x-none" sz="2000" b="0" i="0" u="none" strike="noStrike" cap="none" baseline="0">
                <a:solidFill>
                  <a:srgbClr val="000066"/>
                </a:solidFill>
                <a:latin typeface="Arial"/>
                <a:ea typeface="Arial"/>
                <a:cs typeface="Arial"/>
                <a:sym typeface="Arial"/>
              </a:rPr>
              <a:t>The array of strategies that students might use to approach or solve a challenging mathematical task</a:t>
            </a:r>
          </a:p>
          <a:p>
            <a:pPr marL="742950" marR="0" lvl="1" indent="-285750" algn="l" rtl="0">
              <a:lnSpc>
                <a:spcPct val="90000"/>
              </a:lnSpc>
              <a:spcBef>
                <a:spcPts val="0"/>
              </a:spcBef>
              <a:spcAft>
                <a:spcPts val="200"/>
              </a:spcAft>
              <a:buClr>
                <a:schemeClr val="dk2"/>
              </a:buClr>
              <a:buSzPct val="100000"/>
              <a:buFont typeface="Arial"/>
              <a:buChar char="•"/>
            </a:pPr>
            <a:r>
              <a:rPr lang="x-none" sz="2000" b="0" i="0" u="none" strike="noStrike" cap="none" baseline="0">
                <a:solidFill>
                  <a:srgbClr val="000066"/>
                </a:solidFill>
                <a:latin typeface="Arial"/>
                <a:ea typeface="Arial"/>
                <a:cs typeface="Arial"/>
                <a:sym typeface="Arial"/>
              </a:rPr>
              <a:t>How to respond to what students produce</a:t>
            </a:r>
          </a:p>
          <a:p>
            <a:pPr marL="742950" marR="0" lvl="1" indent="-285750" algn="l" rtl="0">
              <a:lnSpc>
                <a:spcPct val="90000"/>
              </a:lnSpc>
              <a:spcBef>
                <a:spcPts val="0"/>
              </a:spcBef>
              <a:spcAft>
                <a:spcPts val="200"/>
              </a:spcAft>
              <a:buClr>
                <a:schemeClr val="dk2"/>
              </a:buClr>
              <a:buSzPct val="100000"/>
              <a:buFont typeface="Arial"/>
              <a:buChar char="•"/>
            </a:pPr>
            <a:r>
              <a:rPr lang="x-none" sz="2000" b="0" i="0" u="none" strike="noStrike" cap="none" baseline="0">
                <a:solidFill>
                  <a:srgbClr val="000066"/>
                </a:solidFill>
                <a:latin typeface="Arial"/>
                <a:ea typeface="Arial"/>
                <a:cs typeface="Arial"/>
                <a:sym typeface="Arial"/>
              </a:rPr>
              <a:t>Which strategies will be most useful in addressing the mathematics to be learned</a:t>
            </a:r>
          </a:p>
          <a:p>
            <a:pPr marL="0" marR="0" lvl="0" indent="0" algn="l" rtl="0">
              <a:lnSpc>
                <a:spcPct val="90000"/>
              </a:lnSpc>
              <a:spcBef>
                <a:spcPts val="0"/>
              </a:spcBef>
              <a:spcAft>
                <a:spcPts val="240"/>
              </a:spcAft>
              <a:buClr>
                <a:schemeClr val="dk2"/>
              </a:buClr>
              <a:buSzPct val="100694"/>
              <a:buFont typeface="Arial"/>
              <a:buChar char="•"/>
            </a:pPr>
            <a:r>
              <a:rPr lang="x-none" sz="2400" b="1" i="0" u="none" strike="noStrike" cap="none" baseline="0">
                <a:solidFill>
                  <a:srgbClr val="000066"/>
                </a:solidFill>
                <a:latin typeface="Arial"/>
                <a:ea typeface="Arial"/>
                <a:cs typeface="Arial"/>
                <a:sym typeface="Arial"/>
              </a:rPr>
              <a:t>Supported by:</a:t>
            </a:r>
          </a:p>
          <a:p>
            <a:pPr marL="742950" marR="0" lvl="1" indent="-285750" algn="l" rtl="0">
              <a:lnSpc>
                <a:spcPct val="90000"/>
              </a:lnSpc>
              <a:spcBef>
                <a:spcPts val="0"/>
              </a:spcBef>
              <a:spcAft>
                <a:spcPts val="200"/>
              </a:spcAft>
              <a:buClr>
                <a:schemeClr val="dk2"/>
              </a:buClr>
              <a:buSzPct val="100000"/>
              <a:buFont typeface="Arial"/>
              <a:buChar char="•"/>
            </a:pPr>
            <a:r>
              <a:rPr lang="x-none" sz="2000" b="0" i="0" u="none" strike="noStrike" cap="none" baseline="0">
                <a:solidFill>
                  <a:srgbClr val="000066"/>
                </a:solidFill>
                <a:latin typeface="Arial"/>
                <a:ea typeface="Arial"/>
                <a:cs typeface="Arial"/>
                <a:sym typeface="Arial"/>
              </a:rPr>
              <a:t> Doing the problem in as many ways as possible</a:t>
            </a:r>
          </a:p>
          <a:p>
            <a:pPr marL="742950" marR="0" lvl="1" indent="-285750" algn="l" rtl="0">
              <a:lnSpc>
                <a:spcPct val="90000"/>
              </a:lnSpc>
              <a:spcBef>
                <a:spcPts val="0"/>
              </a:spcBef>
              <a:spcAft>
                <a:spcPts val="200"/>
              </a:spcAft>
              <a:buClr>
                <a:schemeClr val="dk2"/>
              </a:buClr>
              <a:buSzPct val="100000"/>
              <a:buFont typeface="Arial"/>
              <a:buChar char="•"/>
            </a:pPr>
            <a:r>
              <a:rPr lang="x-none" sz="2000" b="0" i="0" u="none" strike="noStrike" cap="none" baseline="0">
                <a:solidFill>
                  <a:srgbClr val="000066"/>
                </a:solidFill>
                <a:latin typeface="Arial"/>
                <a:ea typeface="Arial"/>
                <a:cs typeface="Arial"/>
                <a:sym typeface="Arial"/>
              </a:rPr>
              <a:t> Doing so with other teachers</a:t>
            </a:r>
          </a:p>
          <a:p>
            <a:pPr marL="742950" marR="0" lvl="1" indent="-285750" algn="l" rtl="0">
              <a:lnSpc>
                <a:spcPct val="90000"/>
              </a:lnSpc>
              <a:spcBef>
                <a:spcPts val="0"/>
              </a:spcBef>
              <a:spcAft>
                <a:spcPts val="200"/>
              </a:spcAft>
              <a:buClr>
                <a:schemeClr val="dk2"/>
              </a:buClr>
              <a:buSzPct val="100000"/>
              <a:buFont typeface="Arial"/>
              <a:buChar char="•"/>
            </a:pPr>
            <a:r>
              <a:rPr lang="x-none" sz="2000" b="0" i="0" u="none" strike="noStrike" cap="none" baseline="0">
                <a:solidFill>
                  <a:srgbClr val="000066"/>
                </a:solidFill>
                <a:latin typeface="Arial"/>
                <a:ea typeface="Arial"/>
                <a:cs typeface="Arial"/>
                <a:sym typeface="Arial"/>
              </a:rPr>
              <a:t> Drawing on relevant research when possible</a:t>
            </a:r>
          </a:p>
          <a:p>
            <a:pPr marL="742950" marR="0" lvl="1" indent="-285750" algn="l" rtl="0">
              <a:lnSpc>
                <a:spcPct val="90000"/>
              </a:lnSpc>
              <a:spcBef>
                <a:spcPts val="0"/>
              </a:spcBef>
              <a:spcAft>
                <a:spcPts val="200"/>
              </a:spcAft>
              <a:buClr>
                <a:schemeClr val="dk2"/>
              </a:buClr>
              <a:buSzPct val="100000"/>
              <a:buFont typeface="Arial"/>
              <a:buChar char="•"/>
            </a:pPr>
            <a:r>
              <a:rPr lang="x-none" sz="2000" b="0" i="0" u="none" strike="noStrike" cap="none" baseline="0">
                <a:solidFill>
                  <a:srgbClr val="000066"/>
                </a:solidFill>
                <a:latin typeface="Arial"/>
                <a:ea typeface="Arial"/>
                <a:cs typeface="Arial"/>
                <a:sym typeface="Arial"/>
              </a:rPr>
              <a:t> Documenting student responses year to year</a:t>
            </a:r>
          </a:p>
          <a:p>
            <a:endParaRPr lang="x-none" sz="2000" b="0" i="0" u="none" strike="noStrike" cap="none" baseline="0">
              <a:solidFill>
                <a:srgbClr val="000066"/>
              </a:solidFill>
              <a:latin typeface="Arial"/>
              <a:ea typeface="Arial"/>
              <a:cs typeface="Arial"/>
              <a:sym typeface="Arial"/>
            </a:endParaRPr>
          </a:p>
        </p:txBody>
      </p:sp>
      <p:sp>
        <p:nvSpPr>
          <p:cNvPr id="166" name="Shape 166"/>
          <p:cNvSpPr txBox="1"/>
          <p:nvPr/>
        </p:nvSpPr>
        <p:spPr>
          <a:xfrm>
            <a:off x="457200" y="1981200"/>
            <a:ext cx="7924799" cy="457200"/>
          </a:xfrm>
          <a:prstGeom prst="rect">
            <a:avLst/>
          </a:prstGeom>
          <a:no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dk1"/>
              </a:buClr>
              <a:buSzPct val="25000"/>
              <a:buFont typeface="Arial"/>
              <a:buNone/>
            </a:pPr>
            <a:r>
              <a:rPr lang="x-none" sz="2400" b="0" i="0" u="none" strike="noStrike" cap="none" baseline="0">
                <a:solidFill>
                  <a:srgbClr val="000066"/>
                </a:solidFill>
                <a:latin typeface="Arial"/>
                <a:ea typeface="Arial"/>
                <a:cs typeface="Arial"/>
                <a:sym typeface="Arial"/>
              </a:rPr>
              <a:t>likely student responses to mathematical problems</a:t>
            </a:r>
          </a:p>
        </p:txBody>
      </p:sp>
      <p:sp>
        <p:nvSpPr>
          <p:cNvPr id="167" name="Shape 167"/>
          <p:cNvSpPr txBox="1">
            <a:spLocks noGrp="1"/>
          </p:cNvSpPr>
          <p:nvPr>
            <p:ph type="sldNum" idx="12"/>
          </p:nvPr>
        </p:nvSpPr>
        <p:spPr>
          <a:xfrm>
            <a:off x="7391400" y="6248400"/>
            <a:ext cx="1447800" cy="457200"/>
          </a:xfrm>
          <a:prstGeom prst="rect">
            <a:avLst/>
          </a:prstGeom>
          <a:noFill/>
          <a:ln>
            <a:noFill/>
          </a:ln>
        </p:spPr>
        <p:txBody>
          <a:bodyPr lIns="91425" tIns="45700" rIns="91425" bIns="45700" anchor="t" anchorCtr="0">
            <a:spAutoFit/>
          </a:bodyPr>
          <a:lstStyle/>
          <a:p>
            <a:pPr marL="0" marR="0" lvl="0" indent="0" algn="r" rtl="0">
              <a:lnSpc>
                <a:spcPct val="100000"/>
              </a:lnSpc>
              <a:spcBef>
                <a:spcPts val="0"/>
              </a:spcBef>
              <a:spcAft>
                <a:spcPts val="0"/>
              </a:spcAft>
              <a:buSzPct val="25000"/>
              <a:buNone/>
            </a:pPr>
            <a:r>
              <a:rPr lang="x-none"/>
              <a:t>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
        <p:cNvGrpSpPr/>
        <p:nvPr/>
      </p:nvGrpSpPr>
      <p:grpSpPr>
        <a:xfrm>
          <a:off x="0" y="0"/>
          <a:ext cx="0" cy="0"/>
          <a:chOff x="0" y="0"/>
          <a:chExt cx="0" cy="0"/>
        </a:xfrm>
      </p:grpSpPr>
      <p:sp>
        <p:nvSpPr>
          <p:cNvPr id="33" name="Shape 33"/>
          <p:cNvSpPr/>
          <p:nvPr/>
        </p:nvSpPr>
        <p:spPr>
          <a:xfrm>
            <a:off x="2362200" y="1433512"/>
            <a:ext cx="4267200" cy="3879849"/>
          </a:xfrm>
          <a:prstGeom prst="rect">
            <a:avLst/>
          </a:prstGeom>
          <a:blipFill>
            <a:blip r:embed="rId3"/>
            <a:stretch>
              <a:fillRect/>
            </a:stretch>
          </a:blipFill>
        </p:spPr>
      </p:sp>
      <p:sp>
        <p:nvSpPr>
          <p:cNvPr id="34" name="Shape 34"/>
          <p:cNvSpPr txBox="1">
            <a:spLocks noGrp="1"/>
          </p:cNvSpPr>
          <p:nvPr>
            <p:ph type="ctrTitle"/>
          </p:nvPr>
        </p:nvSpPr>
        <p:spPr>
          <a:xfrm>
            <a:off x="685800" y="2286000"/>
            <a:ext cx="7772400" cy="1143000"/>
          </a:xfrm>
          <a:prstGeom prst="rect">
            <a:avLst/>
          </a:prstGeom>
          <a:solidFill>
            <a:srgbClr val="333399"/>
          </a:solid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lt1"/>
              </a:buClr>
              <a:buSzPct val="25000"/>
              <a:buFont typeface="Arial"/>
              <a:buNone/>
            </a:pPr>
            <a:r>
              <a:rPr lang="x-none" sz="4400" b="0" i="0" u="none" strike="noStrike" cap="none" baseline="0">
                <a:solidFill>
                  <a:schemeClr val="lt1"/>
                </a:solidFill>
                <a:latin typeface="Arial"/>
                <a:ea typeface="Arial"/>
                <a:cs typeface="Arial"/>
                <a:sym typeface="Arial"/>
              </a:rPr>
              <a:t>Common Core Circles</a:t>
            </a:r>
          </a:p>
        </p:txBody>
      </p:sp>
      <p:sp>
        <p:nvSpPr>
          <p:cNvPr id="35" name="Shape 35"/>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spAutoFit/>
          </a:bodyPr>
          <a:lstStyle/>
          <a:p>
            <a:pPr marL="0" marR="0" lvl="0" indent="0" algn="ctr" rtl="0">
              <a:lnSpc>
                <a:spcPct val="100000"/>
              </a:lnSpc>
              <a:spcBef>
                <a:spcPts val="640"/>
              </a:spcBef>
              <a:spcAft>
                <a:spcPts val="0"/>
              </a:spcAft>
              <a:buClr>
                <a:srgbClr val="000066"/>
              </a:buClr>
              <a:buSzPct val="25000"/>
              <a:buFont typeface="Arial"/>
              <a:buNone/>
            </a:pPr>
            <a:r>
              <a:rPr lang="x-none" sz="3200" b="0" i="0" u="none" strike="noStrike" cap="none" baseline="0">
                <a:solidFill>
                  <a:srgbClr val="000066"/>
                </a:solidFill>
                <a:latin typeface="Arial"/>
                <a:ea typeface="Arial"/>
                <a:cs typeface="Arial"/>
                <a:sym typeface="Arial"/>
              </a:rPr>
              <a:t>Presented by the CMC-S</a:t>
            </a:r>
          </a:p>
          <a:p>
            <a:pPr marL="0" marR="0" lvl="0" indent="0" algn="ctr" rtl="0">
              <a:lnSpc>
                <a:spcPct val="100000"/>
              </a:lnSpc>
              <a:spcBef>
                <a:spcPts val="640"/>
              </a:spcBef>
              <a:spcAft>
                <a:spcPts val="0"/>
              </a:spcAft>
              <a:buClr>
                <a:srgbClr val="000066"/>
              </a:buClr>
              <a:buSzPct val="25000"/>
              <a:buFont typeface="Arial"/>
              <a:buNone/>
            </a:pPr>
            <a:r>
              <a:rPr lang="x-none" sz="3200" b="0" i="0" u="none" strike="noStrike" cap="none" baseline="0">
                <a:solidFill>
                  <a:srgbClr val="000066"/>
                </a:solidFill>
                <a:latin typeface="Arial"/>
                <a:ea typeface="Arial"/>
                <a:cs typeface="Arial"/>
                <a:sym typeface="Arial"/>
              </a:rPr>
              <a:t>CaCCSSM Committee</a:t>
            </a:r>
          </a:p>
        </p:txBody>
      </p:sp>
      <p:sp>
        <p:nvSpPr>
          <p:cNvPr id="36" name="Shape 36"/>
          <p:cNvSpPr/>
          <p:nvPr/>
        </p:nvSpPr>
        <p:spPr>
          <a:xfrm>
            <a:off x="7620000" y="5410200"/>
            <a:ext cx="1143000" cy="1143000"/>
          </a:xfrm>
          <a:prstGeom prst="rect">
            <a:avLst/>
          </a:prstGeom>
          <a:solidFill>
            <a:schemeClr val="lt1"/>
          </a:solidFill>
          <a:ln w="9525" cap="rnd">
            <a:solidFill>
              <a:schemeClr val="lt1"/>
            </a:solidFill>
            <a:prstDash val="solid"/>
            <a:miter/>
            <a:headEnd type="none" w="med" len="med"/>
            <a:tailEnd type="none" w="med" len="med"/>
          </a:ln>
        </p:spPr>
        <p:txBody>
          <a:bodyPr lIns="91425" tIns="45700" rIns="91425" bIns="45700" anchor="ctr" anchorCtr="0">
            <a:spAutoFit/>
          </a:bodyPr>
          <a:lstStyle/>
          <a:p>
            <a:endParaRPr/>
          </a:p>
        </p:txBody>
      </p:sp>
      <p:sp>
        <p:nvSpPr>
          <p:cNvPr id="37" name="Shape 37"/>
          <p:cNvSpPr txBox="1">
            <a:spLocks noGrp="1"/>
          </p:cNvSpPr>
          <p:nvPr>
            <p:ph type="sldNum" idx="12"/>
          </p:nvPr>
        </p:nvSpPr>
        <p:spPr>
          <a:xfrm>
            <a:off x="7391400" y="6248400"/>
            <a:ext cx="1447800" cy="457200"/>
          </a:xfrm>
          <a:prstGeom prst="rect">
            <a:avLst/>
          </a:prstGeom>
          <a:noFill/>
          <a:ln>
            <a:noFill/>
          </a:ln>
        </p:spPr>
        <p:txBody>
          <a:bodyPr lIns="91425" tIns="45700" rIns="91425" bIns="45700" anchor="t" anchorCtr="0">
            <a:spAutoFit/>
          </a:bodyPr>
          <a:lstStyle/>
          <a:p>
            <a:pPr marL="0" marR="0" lvl="0" indent="0" algn="r" rtl="0">
              <a:lnSpc>
                <a:spcPct val="100000"/>
              </a:lnSpc>
              <a:spcBef>
                <a:spcPts val="0"/>
              </a:spcBef>
              <a:spcAft>
                <a:spcPts val="0"/>
              </a:spcAft>
              <a:buSzPct val="25000"/>
              <a:buNone/>
            </a:pPr>
            <a:r>
              <a:rPr lang="x-none"/>
              <a:t>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685800" y="609600"/>
            <a:ext cx="7772400" cy="1143000"/>
          </a:xfrm>
          <a:prstGeom prst="rect">
            <a:avLst/>
          </a:prstGeom>
          <a:solidFill>
            <a:srgbClr val="333399"/>
          </a:solid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lt1"/>
              </a:buClr>
              <a:buSzPct val="25000"/>
              <a:buFont typeface="Arial"/>
              <a:buNone/>
            </a:pPr>
            <a:r>
              <a:rPr lang="x-none" sz="4500" b="0" i="0" u="none" strike="noStrike" cap="none" baseline="0">
                <a:solidFill>
                  <a:schemeClr val="lt1"/>
                </a:solidFill>
                <a:latin typeface="Arial"/>
                <a:ea typeface="Arial"/>
                <a:cs typeface="Arial"/>
                <a:sym typeface="Arial"/>
              </a:rPr>
              <a:t>2. Monitoring</a:t>
            </a:r>
          </a:p>
        </p:txBody>
      </p:sp>
      <p:sp>
        <p:nvSpPr>
          <p:cNvPr id="174" name="Shape 174"/>
          <p:cNvSpPr txBox="1">
            <a:spLocks noGrp="1"/>
          </p:cNvSpPr>
          <p:nvPr>
            <p:ph type="body" idx="1"/>
          </p:nvPr>
        </p:nvSpPr>
        <p:spPr>
          <a:xfrm>
            <a:off x="609600" y="2514600"/>
            <a:ext cx="7772400" cy="3657600"/>
          </a:xfrm>
          <a:prstGeom prst="rect">
            <a:avLst/>
          </a:prstGeom>
          <a:noFill/>
          <a:ln>
            <a:noFill/>
          </a:ln>
        </p:spPr>
        <p:txBody>
          <a:bodyPr lIns="91425" tIns="45700" rIns="91425" bIns="45700" anchor="t" anchorCtr="0">
            <a:spAutoFit/>
          </a:bodyPr>
          <a:lstStyle/>
          <a:p>
            <a:pPr marL="0" marR="0" lvl="0" indent="0" algn="l" rtl="0">
              <a:lnSpc>
                <a:spcPct val="90000"/>
              </a:lnSpc>
              <a:spcBef>
                <a:spcPts val="0"/>
              </a:spcBef>
              <a:spcAft>
                <a:spcPts val="240"/>
              </a:spcAft>
              <a:buClr>
                <a:schemeClr val="dk2"/>
              </a:buClr>
              <a:buSzPct val="100694"/>
              <a:buFont typeface="Arial"/>
              <a:buChar char="•"/>
            </a:pPr>
            <a:r>
              <a:rPr lang="x-none" sz="2400" b="1" i="0" u="none" strike="noStrike" cap="none" baseline="0">
                <a:solidFill>
                  <a:srgbClr val="000066"/>
                </a:solidFill>
                <a:latin typeface="Arial"/>
                <a:ea typeface="Arial"/>
                <a:cs typeface="Arial"/>
                <a:sym typeface="Arial"/>
              </a:rPr>
              <a:t>Involves:</a:t>
            </a:r>
          </a:p>
          <a:p>
            <a:pPr marL="742950" marR="0" lvl="1" indent="-285750" algn="l" rtl="0">
              <a:lnSpc>
                <a:spcPct val="90000"/>
              </a:lnSpc>
              <a:spcBef>
                <a:spcPts val="0"/>
              </a:spcBef>
              <a:spcAft>
                <a:spcPts val="200"/>
              </a:spcAft>
              <a:buClr>
                <a:schemeClr val="dk2"/>
              </a:buClr>
              <a:buSzPct val="100000"/>
              <a:buFont typeface="Arial"/>
              <a:buChar char="•"/>
            </a:pPr>
            <a:r>
              <a:rPr lang="x-none" sz="2000" b="0" i="0" u="none" strike="noStrike" cap="none" baseline="0">
                <a:solidFill>
                  <a:srgbClr val="000066"/>
                </a:solidFill>
                <a:latin typeface="Arial"/>
                <a:ea typeface="Arial"/>
                <a:cs typeface="Arial"/>
                <a:sym typeface="Arial"/>
              </a:rPr>
              <a:t>Circulating while students work on the problem and watching and listening</a:t>
            </a:r>
          </a:p>
          <a:p>
            <a:pPr marL="742950" marR="0" lvl="1" indent="-285750" algn="l" rtl="0">
              <a:lnSpc>
                <a:spcPct val="90000"/>
              </a:lnSpc>
              <a:spcBef>
                <a:spcPts val="0"/>
              </a:spcBef>
              <a:spcAft>
                <a:spcPts val="0"/>
              </a:spcAft>
              <a:buClr>
                <a:schemeClr val="dk2"/>
              </a:buClr>
              <a:buSzPct val="100000"/>
              <a:buFont typeface="Arial"/>
              <a:buChar char="•"/>
            </a:pPr>
            <a:r>
              <a:rPr lang="x-none" sz="2000" b="0" i="0" u="none" strike="noStrike" cap="none" baseline="0">
                <a:solidFill>
                  <a:srgbClr val="000066"/>
                </a:solidFill>
                <a:latin typeface="Arial"/>
                <a:ea typeface="Arial"/>
                <a:cs typeface="Arial"/>
                <a:sym typeface="Arial"/>
              </a:rPr>
              <a:t>Recording interpretations, strategies, and points of confusion</a:t>
            </a:r>
          </a:p>
          <a:p>
            <a:pPr marL="742950" marR="0" lvl="1" indent="-285750" algn="l" rtl="0">
              <a:lnSpc>
                <a:spcPct val="90000"/>
              </a:lnSpc>
              <a:spcBef>
                <a:spcPts val="0"/>
              </a:spcBef>
              <a:spcAft>
                <a:spcPts val="0"/>
              </a:spcAft>
              <a:buClr>
                <a:schemeClr val="dk2"/>
              </a:buClr>
              <a:buSzPct val="100000"/>
              <a:buFont typeface="Arial"/>
              <a:buChar char="•"/>
            </a:pPr>
            <a:r>
              <a:rPr lang="x-none" sz="2000" b="0" i="0" u="none" strike="noStrike" cap="none" baseline="0">
                <a:solidFill>
                  <a:srgbClr val="000066"/>
                </a:solidFill>
                <a:latin typeface="Arial"/>
                <a:ea typeface="Arial"/>
                <a:cs typeface="Arial"/>
                <a:sym typeface="Arial"/>
              </a:rPr>
              <a:t>Asking probing questions to get students back “on track” or to advance their understanding (no telling!)</a:t>
            </a:r>
          </a:p>
          <a:p>
            <a:endParaRPr lang="x-none" sz="2000" b="0" i="0" u="none" strike="noStrike" cap="none" baseline="0">
              <a:solidFill>
                <a:srgbClr val="000066"/>
              </a:solidFill>
              <a:latin typeface="Arial"/>
              <a:ea typeface="Arial"/>
              <a:cs typeface="Arial"/>
              <a:sym typeface="Arial"/>
            </a:endParaRPr>
          </a:p>
          <a:p>
            <a:pPr marL="0" marR="0" lvl="0" indent="0" algn="l" rtl="0">
              <a:lnSpc>
                <a:spcPct val="90000"/>
              </a:lnSpc>
              <a:spcBef>
                <a:spcPts val="0"/>
              </a:spcBef>
              <a:spcAft>
                <a:spcPts val="240"/>
              </a:spcAft>
              <a:buClr>
                <a:schemeClr val="dk2"/>
              </a:buClr>
              <a:buSzPct val="100694"/>
              <a:buFont typeface="Arial"/>
              <a:buChar char="•"/>
            </a:pPr>
            <a:r>
              <a:rPr lang="x-none" sz="2400" b="1" i="0" u="none" strike="noStrike" cap="none" baseline="0">
                <a:solidFill>
                  <a:srgbClr val="000066"/>
                </a:solidFill>
                <a:latin typeface="Arial"/>
                <a:ea typeface="Arial"/>
                <a:cs typeface="Arial"/>
                <a:sym typeface="Arial"/>
              </a:rPr>
              <a:t>Supported by:</a:t>
            </a:r>
          </a:p>
          <a:p>
            <a:pPr marL="742950" marR="0" lvl="1" indent="-285750" algn="l" rtl="0">
              <a:lnSpc>
                <a:spcPct val="90000"/>
              </a:lnSpc>
              <a:spcBef>
                <a:spcPts val="0"/>
              </a:spcBef>
              <a:spcAft>
                <a:spcPts val="200"/>
              </a:spcAft>
              <a:buClr>
                <a:schemeClr val="dk2"/>
              </a:buClr>
              <a:buSzPct val="100000"/>
              <a:buFont typeface="Arial"/>
              <a:buChar char="•"/>
            </a:pPr>
            <a:r>
              <a:rPr lang="x-none" sz="2000" b="0" i="0" u="none" strike="noStrike" cap="none" baseline="0">
                <a:solidFill>
                  <a:srgbClr val="000066"/>
                </a:solidFill>
                <a:latin typeface="Arial"/>
                <a:ea typeface="Arial"/>
                <a:cs typeface="Arial"/>
                <a:sym typeface="Arial"/>
              </a:rPr>
              <a:t>Anticipating student responses beforehand</a:t>
            </a:r>
          </a:p>
          <a:p>
            <a:pPr marL="742950" marR="0" lvl="1" indent="-285750" algn="l" rtl="0">
              <a:lnSpc>
                <a:spcPct val="90000"/>
              </a:lnSpc>
              <a:spcBef>
                <a:spcPts val="0"/>
              </a:spcBef>
              <a:spcAft>
                <a:spcPts val="200"/>
              </a:spcAft>
              <a:buClr>
                <a:schemeClr val="dk2"/>
              </a:buClr>
              <a:buSzPct val="100000"/>
              <a:buFont typeface="Arial"/>
              <a:buChar char="•"/>
            </a:pPr>
            <a:r>
              <a:rPr lang="x-none" sz="2000" b="0" i="0" u="none" strike="noStrike" cap="none" baseline="0">
                <a:solidFill>
                  <a:srgbClr val="000066"/>
                </a:solidFill>
                <a:latin typeface="Arial"/>
                <a:ea typeface="Arial"/>
                <a:cs typeface="Arial"/>
                <a:sym typeface="Arial"/>
              </a:rPr>
              <a:t>Using recording tools</a:t>
            </a:r>
          </a:p>
          <a:p>
            <a:endParaRPr lang="x-none" sz="2000" b="0" i="0" u="none" strike="noStrike" cap="none" baseline="0">
              <a:solidFill>
                <a:srgbClr val="000066"/>
              </a:solidFill>
              <a:latin typeface="Arial"/>
              <a:ea typeface="Arial"/>
              <a:cs typeface="Arial"/>
              <a:sym typeface="Arial"/>
            </a:endParaRPr>
          </a:p>
        </p:txBody>
      </p:sp>
      <p:sp>
        <p:nvSpPr>
          <p:cNvPr id="175" name="Shape 175"/>
          <p:cNvSpPr txBox="1"/>
          <p:nvPr/>
        </p:nvSpPr>
        <p:spPr>
          <a:xfrm>
            <a:off x="609600" y="1981200"/>
            <a:ext cx="7467600" cy="457200"/>
          </a:xfrm>
          <a:prstGeom prst="rect">
            <a:avLst/>
          </a:prstGeom>
          <a:no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dk1"/>
              </a:buClr>
              <a:buSzPct val="25000"/>
              <a:buFont typeface="Arial"/>
              <a:buNone/>
            </a:pPr>
            <a:r>
              <a:rPr lang="x-none" sz="2400" b="0" i="0" u="none" strike="noStrike" cap="none" baseline="0">
                <a:solidFill>
                  <a:srgbClr val="000066"/>
                </a:solidFill>
                <a:latin typeface="Arial"/>
                <a:ea typeface="Arial"/>
                <a:cs typeface="Arial"/>
                <a:sym typeface="Arial"/>
              </a:rPr>
              <a:t>students’ actual responses during independent work</a:t>
            </a:r>
          </a:p>
        </p:txBody>
      </p:sp>
      <p:sp>
        <p:nvSpPr>
          <p:cNvPr id="176" name="Shape 176"/>
          <p:cNvSpPr txBox="1">
            <a:spLocks noGrp="1"/>
          </p:cNvSpPr>
          <p:nvPr>
            <p:ph type="sldNum" idx="12"/>
          </p:nvPr>
        </p:nvSpPr>
        <p:spPr>
          <a:xfrm>
            <a:off x="7391400" y="6248400"/>
            <a:ext cx="1447800" cy="457200"/>
          </a:xfrm>
          <a:prstGeom prst="rect">
            <a:avLst/>
          </a:prstGeom>
          <a:noFill/>
          <a:ln>
            <a:noFill/>
          </a:ln>
        </p:spPr>
        <p:txBody>
          <a:bodyPr lIns="91425" tIns="45700" rIns="91425" bIns="45700" anchor="t" anchorCtr="0">
            <a:spAutoFit/>
          </a:bodyPr>
          <a:lstStyle/>
          <a:p>
            <a:pPr marL="0" marR="0" lvl="0" indent="0" algn="r" rtl="0">
              <a:lnSpc>
                <a:spcPct val="100000"/>
              </a:lnSpc>
              <a:spcBef>
                <a:spcPts val="0"/>
              </a:spcBef>
              <a:spcAft>
                <a:spcPts val="0"/>
              </a:spcAft>
              <a:buSzPct val="25000"/>
              <a:buNone/>
            </a:pPr>
            <a:r>
              <a:rPr lang="x-none"/>
              <a:t> </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685800" y="609600"/>
            <a:ext cx="7772400" cy="1143000"/>
          </a:xfrm>
          <a:prstGeom prst="rect">
            <a:avLst/>
          </a:prstGeom>
          <a:solidFill>
            <a:srgbClr val="333399"/>
          </a:solid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lt1"/>
              </a:buClr>
              <a:buSzPct val="25000"/>
              <a:buFont typeface="Arial"/>
              <a:buNone/>
            </a:pPr>
            <a:r>
              <a:rPr lang="x-none" sz="4500" b="0" i="0" u="none" strike="noStrike" cap="none" baseline="0">
                <a:solidFill>
                  <a:schemeClr val="lt1"/>
                </a:solidFill>
                <a:latin typeface="Arial"/>
                <a:ea typeface="Arial"/>
                <a:cs typeface="Arial"/>
                <a:sym typeface="Arial"/>
              </a:rPr>
              <a:t>3. Selecting</a:t>
            </a:r>
          </a:p>
        </p:txBody>
      </p:sp>
      <p:sp>
        <p:nvSpPr>
          <p:cNvPr id="183" name="Shape 183"/>
          <p:cNvSpPr txBox="1">
            <a:spLocks noGrp="1"/>
          </p:cNvSpPr>
          <p:nvPr>
            <p:ph type="body" idx="1"/>
          </p:nvPr>
        </p:nvSpPr>
        <p:spPr>
          <a:xfrm>
            <a:off x="457200" y="2362200"/>
            <a:ext cx="8153399" cy="4114800"/>
          </a:xfrm>
          <a:prstGeom prst="rect">
            <a:avLst/>
          </a:prstGeom>
          <a:noFill/>
          <a:ln>
            <a:noFill/>
          </a:ln>
        </p:spPr>
        <p:txBody>
          <a:bodyPr lIns="91425" tIns="45700" rIns="91425" bIns="45700" anchor="t" anchorCtr="0">
            <a:spAutoFit/>
          </a:bodyPr>
          <a:lstStyle/>
          <a:p>
            <a:pPr marL="0" marR="0" lvl="0" indent="0" algn="l" rtl="0">
              <a:lnSpc>
                <a:spcPct val="90000"/>
              </a:lnSpc>
              <a:spcBef>
                <a:spcPts val="0"/>
              </a:spcBef>
              <a:spcAft>
                <a:spcPts val="240"/>
              </a:spcAft>
              <a:buClr>
                <a:schemeClr val="dk2"/>
              </a:buClr>
              <a:buSzPct val="100694"/>
              <a:buFont typeface="Arial"/>
              <a:buChar char="•"/>
            </a:pPr>
            <a:r>
              <a:rPr lang="x-none" sz="2400" b="1" i="0" u="none" strike="noStrike" cap="none" baseline="0">
                <a:solidFill>
                  <a:srgbClr val="000066"/>
                </a:solidFill>
                <a:latin typeface="Arial"/>
                <a:ea typeface="Arial"/>
                <a:cs typeface="Arial"/>
                <a:sym typeface="Arial"/>
              </a:rPr>
              <a:t>Involves:</a:t>
            </a:r>
          </a:p>
          <a:p>
            <a:pPr marL="742950" marR="0" lvl="1" indent="-285750" algn="l" rtl="0">
              <a:lnSpc>
                <a:spcPct val="90000"/>
              </a:lnSpc>
              <a:spcBef>
                <a:spcPts val="0"/>
              </a:spcBef>
              <a:spcAft>
                <a:spcPts val="200"/>
              </a:spcAft>
              <a:buClr>
                <a:schemeClr val="dk2"/>
              </a:buClr>
              <a:buSzPct val="100000"/>
              <a:buFont typeface="Arial"/>
              <a:buChar char="•"/>
            </a:pPr>
            <a:r>
              <a:rPr lang="x-none" sz="2000" b="0" i="0" u="none" strike="noStrike" cap="none" baseline="0">
                <a:solidFill>
                  <a:srgbClr val="000066"/>
                </a:solidFill>
                <a:latin typeface="Arial"/>
                <a:ea typeface="Arial"/>
                <a:cs typeface="Arial"/>
                <a:sym typeface="Arial"/>
              </a:rPr>
              <a:t>Choosing particular students to present because of the mathematics available in their responses</a:t>
            </a:r>
          </a:p>
          <a:p>
            <a:pPr marL="742950" marR="0" lvl="1" indent="-285750" algn="l" rtl="0">
              <a:lnSpc>
                <a:spcPct val="90000"/>
              </a:lnSpc>
              <a:spcBef>
                <a:spcPts val="0"/>
              </a:spcBef>
              <a:spcAft>
                <a:spcPts val="200"/>
              </a:spcAft>
              <a:buClr>
                <a:schemeClr val="dk2"/>
              </a:buClr>
              <a:buSzPct val="100000"/>
              <a:buFont typeface="Arial"/>
              <a:buChar char="•"/>
            </a:pPr>
            <a:r>
              <a:rPr lang="x-none" sz="2000" b="0" i="0" u="none" strike="noStrike" cap="none" baseline="0">
                <a:solidFill>
                  <a:srgbClr val="000066"/>
                </a:solidFill>
                <a:latin typeface="Arial"/>
                <a:ea typeface="Arial"/>
                <a:cs typeface="Arial"/>
                <a:sym typeface="Arial"/>
              </a:rPr>
              <a:t>Making sure that over time all students are seen as authors of mathematical ideas and have the opportunity to demonstrate competence</a:t>
            </a:r>
          </a:p>
          <a:p>
            <a:pPr marL="742950" marR="0" lvl="1" indent="-285750" algn="l" rtl="0">
              <a:lnSpc>
                <a:spcPct val="90000"/>
              </a:lnSpc>
              <a:spcBef>
                <a:spcPts val="0"/>
              </a:spcBef>
              <a:spcAft>
                <a:spcPts val="200"/>
              </a:spcAft>
              <a:buClr>
                <a:schemeClr val="dk2"/>
              </a:buClr>
              <a:buSzPct val="100000"/>
              <a:buFont typeface="Arial"/>
              <a:buChar char="•"/>
            </a:pPr>
            <a:r>
              <a:rPr lang="x-none" sz="2000" b="0" i="0" u="none" strike="noStrike" cap="none" baseline="0">
                <a:solidFill>
                  <a:srgbClr val="000066"/>
                </a:solidFill>
                <a:latin typeface="Arial"/>
                <a:ea typeface="Arial"/>
                <a:cs typeface="Arial"/>
                <a:sym typeface="Arial"/>
              </a:rPr>
              <a:t>Gaining some control over the content of the discussion (no more “who wants to present next”)</a:t>
            </a:r>
          </a:p>
          <a:p>
            <a:pPr marL="0" marR="0" lvl="0" indent="0" algn="l" rtl="0">
              <a:lnSpc>
                <a:spcPct val="90000"/>
              </a:lnSpc>
              <a:spcBef>
                <a:spcPts val="0"/>
              </a:spcBef>
              <a:spcAft>
                <a:spcPts val="240"/>
              </a:spcAft>
              <a:buClr>
                <a:schemeClr val="dk2"/>
              </a:buClr>
              <a:buSzPct val="100694"/>
              <a:buFont typeface="Arial"/>
              <a:buChar char="•"/>
            </a:pPr>
            <a:r>
              <a:rPr lang="x-none" sz="2400" b="1" i="0" u="none" strike="noStrike" cap="none" baseline="0">
                <a:solidFill>
                  <a:srgbClr val="000066"/>
                </a:solidFill>
                <a:latin typeface="Arial"/>
                <a:ea typeface="Arial"/>
                <a:cs typeface="Arial"/>
                <a:sym typeface="Arial"/>
              </a:rPr>
              <a:t>Supported by:</a:t>
            </a:r>
          </a:p>
          <a:p>
            <a:pPr marL="742950" marR="0" lvl="1" indent="-285750" algn="l" rtl="0">
              <a:lnSpc>
                <a:spcPct val="90000"/>
              </a:lnSpc>
              <a:spcBef>
                <a:spcPts val="0"/>
              </a:spcBef>
              <a:spcAft>
                <a:spcPts val="200"/>
              </a:spcAft>
              <a:buClr>
                <a:schemeClr val="dk2"/>
              </a:buClr>
              <a:buSzPct val="100000"/>
              <a:buFont typeface="Arial"/>
              <a:buChar char="•"/>
            </a:pPr>
            <a:r>
              <a:rPr lang="x-none" sz="2000" b="0" i="0" u="none" strike="noStrike" cap="none" baseline="0">
                <a:solidFill>
                  <a:srgbClr val="000066"/>
                </a:solidFill>
                <a:latin typeface="Arial"/>
                <a:ea typeface="Arial"/>
                <a:cs typeface="Arial"/>
                <a:sym typeface="Arial"/>
              </a:rPr>
              <a:t>Anticipating and monitoring</a:t>
            </a:r>
          </a:p>
          <a:p>
            <a:pPr marL="742950" marR="0" lvl="1" indent="-285750" algn="l" rtl="0">
              <a:lnSpc>
                <a:spcPct val="90000"/>
              </a:lnSpc>
              <a:spcBef>
                <a:spcPts val="0"/>
              </a:spcBef>
              <a:spcAft>
                <a:spcPts val="200"/>
              </a:spcAft>
              <a:buClr>
                <a:schemeClr val="dk2"/>
              </a:buClr>
              <a:buSzPct val="100000"/>
              <a:buFont typeface="Arial"/>
              <a:buChar char="•"/>
            </a:pPr>
            <a:r>
              <a:rPr lang="x-none" sz="2000" b="0" i="0" u="none" strike="noStrike" cap="none" baseline="0">
                <a:solidFill>
                  <a:srgbClr val="000066"/>
                </a:solidFill>
                <a:latin typeface="Arial"/>
                <a:ea typeface="Arial"/>
                <a:cs typeface="Arial"/>
                <a:sym typeface="Arial"/>
              </a:rPr>
              <a:t>Planning in advance which types of responses to select</a:t>
            </a:r>
          </a:p>
          <a:p>
            <a:pPr marL="1143000" marR="0" lvl="2" indent="-228600" algn="l" rtl="0">
              <a:lnSpc>
                <a:spcPct val="90000"/>
              </a:lnSpc>
              <a:spcBef>
                <a:spcPts val="0"/>
              </a:spcBef>
              <a:spcAft>
                <a:spcPts val="180"/>
              </a:spcAft>
              <a:buClr>
                <a:schemeClr val="dk2"/>
              </a:buClr>
              <a:buSzPct val="101851"/>
              <a:buFont typeface="Arial"/>
              <a:buChar char="•"/>
            </a:pPr>
            <a:r>
              <a:rPr lang="x-none" sz="1800" b="0" i="0" u="none" strike="noStrike" cap="none" baseline="0">
                <a:solidFill>
                  <a:srgbClr val="000066"/>
                </a:solidFill>
                <a:latin typeface="Arial"/>
                <a:ea typeface="Arial"/>
                <a:cs typeface="Arial"/>
                <a:sym typeface="Arial"/>
              </a:rPr>
              <a:t>Perhaps considering an incorrect solution as it illustrates a typical misconception.</a:t>
            </a:r>
          </a:p>
          <a:p>
            <a:pPr marL="742950" marR="0" lvl="1" indent="-285750" algn="l" rtl="0">
              <a:lnSpc>
                <a:spcPct val="90000"/>
              </a:lnSpc>
              <a:spcBef>
                <a:spcPts val="0"/>
              </a:spcBef>
              <a:spcAft>
                <a:spcPts val="200"/>
              </a:spcAft>
              <a:buClr>
                <a:schemeClr val="dk2"/>
              </a:buClr>
              <a:buSzPct val="100000"/>
              <a:buFont typeface="Arial"/>
              <a:buChar char="•"/>
            </a:pPr>
            <a:r>
              <a:rPr lang="x-none" sz="2000" b="0" i="0" u="none" strike="noStrike" cap="none" baseline="0">
                <a:solidFill>
                  <a:srgbClr val="000066"/>
                </a:solidFill>
                <a:latin typeface="Arial"/>
                <a:ea typeface="Arial"/>
                <a:cs typeface="Arial"/>
                <a:sym typeface="Arial"/>
              </a:rPr>
              <a:t>Being ready to consider unanticipated solutions.</a:t>
            </a:r>
          </a:p>
          <a:p>
            <a:endParaRPr lang="x-none" sz="2000" b="0" i="0" u="none" strike="noStrike" cap="none" baseline="0">
              <a:solidFill>
                <a:srgbClr val="000066"/>
              </a:solidFill>
              <a:latin typeface="Arial"/>
              <a:ea typeface="Arial"/>
              <a:cs typeface="Arial"/>
              <a:sym typeface="Arial"/>
            </a:endParaRPr>
          </a:p>
        </p:txBody>
      </p:sp>
      <p:sp>
        <p:nvSpPr>
          <p:cNvPr id="184" name="Shape 184"/>
          <p:cNvSpPr txBox="1"/>
          <p:nvPr/>
        </p:nvSpPr>
        <p:spPr>
          <a:xfrm>
            <a:off x="609600" y="1828800"/>
            <a:ext cx="7010400" cy="457200"/>
          </a:xfrm>
          <a:prstGeom prst="rect">
            <a:avLst/>
          </a:prstGeom>
          <a:no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dk1"/>
              </a:buClr>
              <a:buSzPct val="25000"/>
              <a:buFont typeface="Arial"/>
              <a:buNone/>
            </a:pPr>
            <a:r>
              <a:rPr lang="x-none" sz="2400" b="0" i="0" u="none" strike="noStrike" cap="none" baseline="0">
                <a:solidFill>
                  <a:srgbClr val="000066"/>
                </a:solidFill>
                <a:latin typeface="Arial"/>
                <a:ea typeface="Arial"/>
                <a:cs typeface="Arial"/>
                <a:sym typeface="Arial"/>
              </a:rPr>
              <a:t>student responses to feature during discussion</a:t>
            </a:r>
          </a:p>
        </p:txBody>
      </p:sp>
      <p:sp>
        <p:nvSpPr>
          <p:cNvPr id="185" name="Shape 185"/>
          <p:cNvSpPr txBox="1">
            <a:spLocks noGrp="1"/>
          </p:cNvSpPr>
          <p:nvPr>
            <p:ph type="sldNum" idx="12"/>
          </p:nvPr>
        </p:nvSpPr>
        <p:spPr>
          <a:xfrm>
            <a:off x="7391400" y="6248400"/>
            <a:ext cx="1447800" cy="457200"/>
          </a:xfrm>
          <a:prstGeom prst="rect">
            <a:avLst/>
          </a:prstGeom>
          <a:noFill/>
          <a:ln>
            <a:noFill/>
          </a:ln>
        </p:spPr>
        <p:txBody>
          <a:bodyPr lIns="91425" tIns="45700" rIns="91425" bIns="45700" anchor="t" anchorCtr="0">
            <a:spAutoFit/>
          </a:bodyPr>
          <a:lstStyle/>
          <a:p>
            <a:pPr marL="0" marR="0" lvl="0" indent="0" algn="r" rtl="0">
              <a:lnSpc>
                <a:spcPct val="100000"/>
              </a:lnSpc>
              <a:spcBef>
                <a:spcPts val="0"/>
              </a:spcBef>
              <a:spcAft>
                <a:spcPts val="0"/>
              </a:spcAft>
              <a:buSzPct val="25000"/>
              <a:buNone/>
            </a:pPr>
            <a:r>
              <a:rPr lang="x-none"/>
              <a:t> </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685800" y="609600"/>
            <a:ext cx="7772400" cy="1143000"/>
          </a:xfrm>
          <a:prstGeom prst="rect">
            <a:avLst/>
          </a:prstGeom>
          <a:solidFill>
            <a:srgbClr val="333399"/>
          </a:solid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lt1"/>
              </a:buClr>
              <a:buSzPct val="25000"/>
              <a:buFont typeface="Arial"/>
              <a:buNone/>
            </a:pPr>
            <a:r>
              <a:rPr lang="x-none" sz="4500" b="0" i="0" u="none" strike="noStrike" cap="none" baseline="0">
                <a:solidFill>
                  <a:schemeClr val="lt1"/>
                </a:solidFill>
                <a:latin typeface="Arial"/>
                <a:ea typeface="Arial"/>
                <a:cs typeface="Arial"/>
                <a:sym typeface="Arial"/>
              </a:rPr>
              <a:t>4. Sequencing</a:t>
            </a:r>
          </a:p>
        </p:txBody>
      </p:sp>
      <p:sp>
        <p:nvSpPr>
          <p:cNvPr id="192" name="Shape 192"/>
          <p:cNvSpPr txBox="1">
            <a:spLocks noGrp="1"/>
          </p:cNvSpPr>
          <p:nvPr>
            <p:ph type="body" idx="1"/>
          </p:nvPr>
        </p:nvSpPr>
        <p:spPr>
          <a:xfrm>
            <a:off x="685800" y="2514600"/>
            <a:ext cx="7772400" cy="4114800"/>
          </a:xfrm>
          <a:prstGeom prst="rect">
            <a:avLst/>
          </a:prstGeom>
          <a:noFill/>
          <a:ln>
            <a:noFill/>
          </a:ln>
        </p:spPr>
        <p:txBody>
          <a:bodyPr lIns="91425" tIns="45700" rIns="91425" bIns="45700" anchor="t" anchorCtr="0">
            <a:spAutoFit/>
          </a:bodyPr>
          <a:lstStyle/>
          <a:p>
            <a:pPr marL="0" marR="0" lvl="0" indent="0" algn="l" rtl="0">
              <a:lnSpc>
                <a:spcPct val="100000"/>
              </a:lnSpc>
              <a:spcBef>
                <a:spcPts val="0"/>
              </a:spcBef>
              <a:spcAft>
                <a:spcPts val="240"/>
              </a:spcAft>
              <a:buClr>
                <a:schemeClr val="dk2"/>
              </a:buClr>
              <a:buSzPct val="100694"/>
              <a:buFont typeface="Arial"/>
              <a:buChar char="•"/>
            </a:pPr>
            <a:r>
              <a:rPr lang="x-none" sz="2400" b="1" i="0" u="none" strike="noStrike" cap="none" baseline="0">
                <a:solidFill>
                  <a:srgbClr val="000066"/>
                </a:solidFill>
                <a:latin typeface="Arial"/>
                <a:ea typeface="Arial"/>
                <a:cs typeface="Arial"/>
                <a:sym typeface="Arial"/>
              </a:rPr>
              <a:t>Involves:</a:t>
            </a:r>
          </a:p>
          <a:p>
            <a:pPr marL="742950" marR="0" lvl="1" indent="-285750" algn="l" rtl="0">
              <a:lnSpc>
                <a:spcPct val="100000"/>
              </a:lnSpc>
              <a:spcBef>
                <a:spcPts val="0"/>
              </a:spcBef>
              <a:spcAft>
                <a:spcPts val="200"/>
              </a:spcAft>
              <a:buClr>
                <a:schemeClr val="dk2"/>
              </a:buClr>
              <a:buSzPct val="100000"/>
              <a:buFont typeface="Arial"/>
              <a:buChar char="•"/>
            </a:pPr>
            <a:r>
              <a:rPr lang="x-none" sz="2000" b="0" i="0" u="none" strike="noStrike" cap="none" baseline="0">
                <a:solidFill>
                  <a:srgbClr val="000066"/>
                </a:solidFill>
                <a:latin typeface="Arial"/>
                <a:ea typeface="Arial"/>
                <a:cs typeface="Arial"/>
                <a:sym typeface="Arial"/>
              </a:rPr>
              <a:t>Purposefully ordering presentations so as to make the mathematics accessible to all students</a:t>
            </a:r>
          </a:p>
          <a:p>
            <a:pPr marL="742950" marR="0" lvl="1" indent="-285750" algn="l" rtl="0">
              <a:lnSpc>
                <a:spcPct val="100000"/>
              </a:lnSpc>
              <a:spcBef>
                <a:spcPts val="0"/>
              </a:spcBef>
              <a:spcAft>
                <a:spcPts val="240"/>
              </a:spcAft>
              <a:buClr>
                <a:schemeClr val="dk2"/>
              </a:buClr>
              <a:buSzPct val="120833"/>
              <a:buFont typeface="Arial"/>
              <a:buChar char="•"/>
            </a:pPr>
            <a:r>
              <a:rPr lang="x-none" sz="2000" b="0" i="0" u="none" strike="noStrike" cap="none" baseline="0">
                <a:solidFill>
                  <a:srgbClr val="000066"/>
                </a:solidFill>
                <a:latin typeface="Arial"/>
                <a:ea typeface="Arial"/>
                <a:cs typeface="Arial"/>
                <a:sym typeface="Arial"/>
              </a:rPr>
              <a:t>Building a mathematically coherent story line from prior knowledge to current grade level standards</a:t>
            </a:r>
            <a:r>
              <a:rPr lang="x-none" sz="2400" b="0" i="0" u="none" strike="noStrike" cap="none" baseline="0">
                <a:solidFill>
                  <a:srgbClr val="000066"/>
                </a:solidFill>
                <a:latin typeface="Arial"/>
                <a:ea typeface="Arial"/>
                <a:cs typeface="Arial"/>
                <a:sym typeface="Arial"/>
              </a:rPr>
              <a:t>.</a:t>
            </a:r>
          </a:p>
          <a:p>
            <a:endParaRPr lang="x-none" sz="2400" b="0" i="0" u="none" strike="noStrike" cap="none" baseline="0">
              <a:solidFill>
                <a:srgbClr val="000066"/>
              </a:solidFill>
              <a:latin typeface="Arial"/>
              <a:ea typeface="Arial"/>
              <a:cs typeface="Arial"/>
              <a:sym typeface="Arial"/>
            </a:endParaRPr>
          </a:p>
          <a:p>
            <a:pPr marL="0" marR="0" lvl="0" indent="0" algn="l" rtl="0">
              <a:lnSpc>
                <a:spcPct val="100000"/>
              </a:lnSpc>
              <a:spcBef>
                <a:spcPts val="0"/>
              </a:spcBef>
              <a:spcAft>
                <a:spcPts val="240"/>
              </a:spcAft>
              <a:buClr>
                <a:schemeClr val="dk2"/>
              </a:buClr>
              <a:buSzPct val="100694"/>
              <a:buFont typeface="Arial"/>
              <a:buChar char="•"/>
            </a:pPr>
            <a:r>
              <a:rPr lang="x-none" sz="2400" b="1" i="0" u="none" strike="noStrike" cap="none" baseline="0">
                <a:solidFill>
                  <a:srgbClr val="000066"/>
                </a:solidFill>
                <a:latin typeface="Arial"/>
                <a:ea typeface="Arial"/>
                <a:cs typeface="Arial"/>
                <a:sym typeface="Arial"/>
              </a:rPr>
              <a:t>Supported by:</a:t>
            </a:r>
          </a:p>
          <a:p>
            <a:pPr marL="742950" marR="0" lvl="1" indent="-285750" algn="l" rtl="0">
              <a:lnSpc>
                <a:spcPct val="100000"/>
              </a:lnSpc>
              <a:spcBef>
                <a:spcPts val="0"/>
              </a:spcBef>
              <a:spcAft>
                <a:spcPts val="200"/>
              </a:spcAft>
              <a:buClr>
                <a:schemeClr val="dk2"/>
              </a:buClr>
              <a:buSzPct val="100000"/>
              <a:buFont typeface="Arial"/>
              <a:buChar char="•"/>
            </a:pPr>
            <a:r>
              <a:rPr lang="x-none" sz="2000" b="0" i="0" u="none" strike="noStrike" cap="none" baseline="0">
                <a:solidFill>
                  <a:srgbClr val="000066"/>
                </a:solidFill>
                <a:latin typeface="Arial"/>
                <a:ea typeface="Arial"/>
                <a:cs typeface="Arial"/>
                <a:sym typeface="Arial"/>
              </a:rPr>
              <a:t>Anticipating, monitoring, and selecting</a:t>
            </a:r>
          </a:p>
          <a:p>
            <a:pPr marL="742950" marR="0" lvl="1" indent="-285750" algn="l" rtl="0">
              <a:lnSpc>
                <a:spcPct val="100000"/>
              </a:lnSpc>
              <a:spcBef>
                <a:spcPts val="0"/>
              </a:spcBef>
              <a:spcAft>
                <a:spcPts val="0"/>
              </a:spcAft>
              <a:buClr>
                <a:schemeClr val="dk2"/>
              </a:buClr>
              <a:buSzPct val="100000"/>
              <a:buFont typeface="Arial"/>
              <a:buChar char="•"/>
            </a:pPr>
            <a:r>
              <a:rPr lang="x-none" sz="2000" b="0" i="0" u="none" strike="noStrike" cap="none" baseline="0">
                <a:solidFill>
                  <a:srgbClr val="000066"/>
                </a:solidFill>
                <a:latin typeface="Arial"/>
                <a:ea typeface="Arial"/>
                <a:cs typeface="Arial"/>
                <a:sym typeface="Arial"/>
              </a:rPr>
              <a:t>During anticipation work, considering how possible student responses are mathematically related</a:t>
            </a:r>
          </a:p>
          <a:p>
            <a:endParaRPr lang="x-none" sz="2000" b="0" i="0" u="none" strike="noStrike" cap="none" baseline="0">
              <a:solidFill>
                <a:srgbClr val="000066"/>
              </a:solidFill>
              <a:latin typeface="Arial"/>
              <a:ea typeface="Arial"/>
              <a:cs typeface="Arial"/>
              <a:sym typeface="Arial"/>
            </a:endParaRPr>
          </a:p>
        </p:txBody>
      </p:sp>
      <p:sp>
        <p:nvSpPr>
          <p:cNvPr id="193" name="Shape 193"/>
          <p:cNvSpPr txBox="1"/>
          <p:nvPr/>
        </p:nvSpPr>
        <p:spPr>
          <a:xfrm>
            <a:off x="685800" y="1752600"/>
            <a:ext cx="7010400" cy="457200"/>
          </a:xfrm>
          <a:prstGeom prst="rect">
            <a:avLst/>
          </a:prstGeom>
          <a:no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dk1"/>
              </a:buClr>
              <a:buSzPct val="25000"/>
              <a:buFont typeface="Arial"/>
              <a:buNone/>
            </a:pPr>
            <a:r>
              <a:rPr lang="x-none" sz="2400" b="0" i="0" u="none" strike="noStrike" cap="none" baseline="0">
                <a:solidFill>
                  <a:schemeClr val="dk1"/>
                </a:solidFill>
                <a:latin typeface="Arial"/>
                <a:ea typeface="Arial"/>
                <a:cs typeface="Arial"/>
                <a:sym typeface="Arial"/>
              </a:rPr>
              <a:t>  student responses during the discussion</a:t>
            </a:r>
          </a:p>
        </p:txBody>
      </p:sp>
      <p:sp>
        <p:nvSpPr>
          <p:cNvPr id="194" name="Shape 194"/>
          <p:cNvSpPr txBox="1">
            <a:spLocks noGrp="1"/>
          </p:cNvSpPr>
          <p:nvPr>
            <p:ph type="sldNum" idx="12"/>
          </p:nvPr>
        </p:nvSpPr>
        <p:spPr>
          <a:xfrm>
            <a:off x="7391400" y="6248400"/>
            <a:ext cx="1447800" cy="457200"/>
          </a:xfrm>
          <a:prstGeom prst="rect">
            <a:avLst/>
          </a:prstGeom>
          <a:noFill/>
          <a:ln>
            <a:noFill/>
          </a:ln>
        </p:spPr>
        <p:txBody>
          <a:bodyPr lIns="91425" tIns="45700" rIns="91425" bIns="45700" anchor="t" anchorCtr="0">
            <a:spAutoFit/>
          </a:bodyPr>
          <a:lstStyle/>
          <a:p>
            <a:pPr marL="0" marR="0" lvl="0" indent="0" algn="r" rtl="0">
              <a:lnSpc>
                <a:spcPct val="100000"/>
              </a:lnSpc>
              <a:spcBef>
                <a:spcPts val="0"/>
              </a:spcBef>
              <a:spcAft>
                <a:spcPts val="0"/>
              </a:spcAft>
              <a:buSzPct val="25000"/>
              <a:buNone/>
            </a:pPr>
            <a:r>
              <a:rPr lang="x-none"/>
              <a:t> </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685800" y="609600"/>
            <a:ext cx="7772400" cy="1143000"/>
          </a:xfrm>
          <a:prstGeom prst="rect">
            <a:avLst/>
          </a:prstGeom>
          <a:solidFill>
            <a:srgbClr val="333399"/>
          </a:solid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lt1"/>
              </a:buClr>
              <a:buSzPct val="25000"/>
              <a:buFont typeface="Arial"/>
              <a:buNone/>
            </a:pPr>
            <a:r>
              <a:rPr lang="x-none" sz="4500" b="0" i="0" u="none" strike="noStrike" cap="none" baseline="0">
                <a:solidFill>
                  <a:schemeClr val="lt1"/>
                </a:solidFill>
                <a:latin typeface="Arial"/>
                <a:ea typeface="Arial"/>
                <a:cs typeface="Arial"/>
                <a:sym typeface="Arial"/>
              </a:rPr>
              <a:t>5. Connecting</a:t>
            </a:r>
          </a:p>
        </p:txBody>
      </p:sp>
      <p:sp>
        <p:nvSpPr>
          <p:cNvPr id="201" name="Shape 201"/>
          <p:cNvSpPr txBox="1">
            <a:spLocks noGrp="1"/>
          </p:cNvSpPr>
          <p:nvPr>
            <p:ph type="body" idx="1"/>
          </p:nvPr>
        </p:nvSpPr>
        <p:spPr>
          <a:xfrm>
            <a:off x="533400" y="2438400"/>
            <a:ext cx="7772400" cy="4114800"/>
          </a:xfrm>
          <a:prstGeom prst="rect">
            <a:avLst/>
          </a:prstGeom>
          <a:noFill/>
          <a:ln>
            <a:noFill/>
          </a:ln>
        </p:spPr>
        <p:txBody>
          <a:bodyPr lIns="91425" tIns="45700" rIns="91425" bIns="45700" anchor="t" anchorCtr="0">
            <a:spAutoFit/>
          </a:bodyPr>
          <a:lstStyle/>
          <a:p>
            <a:pPr marL="0" marR="0" lvl="0" indent="0" algn="l" rtl="0">
              <a:lnSpc>
                <a:spcPct val="90000"/>
              </a:lnSpc>
              <a:spcBef>
                <a:spcPts val="0"/>
              </a:spcBef>
              <a:spcAft>
                <a:spcPts val="0"/>
              </a:spcAft>
              <a:buClr>
                <a:schemeClr val="dk2"/>
              </a:buClr>
              <a:buSzPct val="100694"/>
              <a:buFont typeface="Arial"/>
              <a:buChar char="•"/>
            </a:pPr>
            <a:r>
              <a:rPr lang="x-none" sz="2400" b="1" i="0" u="none" strike="noStrike" cap="none" baseline="0">
                <a:solidFill>
                  <a:srgbClr val="000066"/>
                </a:solidFill>
                <a:latin typeface="Arial"/>
                <a:ea typeface="Arial"/>
                <a:cs typeface="Arial"/>
                <a:sym typeface="Arial"/>
              </a:rPr>
              <a:t>Involves:</a:t>
            </a:r>
          </a:p>
          <a:p>
            <a:pPr marL="742950" marR="0" lvl="1" indent="-285750" algn="l" rtl="0">
              <a:lnSpc>
                <a:spcPct val="90000"/>
              </a:lnSpc>
              <a:spcBef>
                <a:spcPts val="0"/>
              </a:spcBef>
              <a:spcAft>
                <a:spcPts val="200"/>
              </a:spcAft>
              <a:buClr>
                <a:schemeClr val="dk2"/>
              </a:buClr>
              <a:buSzPct val="100000"/>
              <a:buFont typeface="Arial"/>
              <a:buChar char="•"/>
            </a:pPr>
            <a:r>
              <a:rPr lang="x-none" sz="2000" b="0" i="0" u="none" strike="noStrike" cap="none" baseline="0">
                <a:solidFill>
                  <a:srgbClr val="000066"/>
                </a:solidFill>
                <a:latin typeface="Arial"/>
                <a:ea typeface="Arial"/>
                <a:cs typeface="Arial"/>
                <a:sym typeface="Arial"/>
              </a:rPr>
              <a:t>Encouraging students to make mathematical connections between different student responses through questioning</a:t>
            </a:r>
          </a:p>
          <a:p>
            <a:pPr marL="742950" marR="0" lvl="1" indent="-285750" algn="l" rtl="0">
              <a:lnSpc>
                <a:spcPct val="90000"/>
              </a:lnSpc>
              <a:spcBef>
                <a:spcPts val="0"/>
              </a:spcBef>
              <a:spcAft>
                <a:spcPts val="200"/>
              </a:spcAft>
              <a:buClr>
                <a:schemeClr val="dk2"/>
              </a:buClr>
              <a:buSzPct val="100000"/>
              <a:buFont typeface="Arial"/>
              <a:buChar char="•"/>
            </a:pPr>
            <a:r>
              <a:rPr lang="x-none" sz="2000" b="0" i="0" u="none" strike="noStrike" cap="none" baseline="0">
                <a:solidFill>
                  <a:srgbClr val="000066"/>
                </a:solidFill>
                <a:latin typeface="Arial"/>
                <a:ea typeface="Arial"/>
                <a:cs typeface="Arial"/>
                <a:sym typeface="Arial"/>
              </a:rPr>
              <a:t>Making the key mathematical ideas that are the focus of the lesson salient</a:t>
            </a:r>
          </a:p>
          <a:p>
            <a:pPr marL="742950" marR="0" lvl="1" indent="-285750" algn="l" rtl="0">
              <a:lnSpc>
                <a:spcPct val="90000"/>
              </a:lnSpc>
              <a:spcBef>
                <a:spcPts val="0"/>
              </a:spcBef>
              <a:spcAft>
                <a:spcPts val="200"/>
              </a:spcAft>
              <a:buClr>
                <a:schemeClr val="dk2"/>
              </a:buClr>
              <a:buSzPct val="100000"/>
              <a:buFont typeface="Arial"/>
              <a:buChar char="•"/>
            </a:pPr>
            <a:r>
              <a:rPr lang="x-none" sz="2000" b="0" i="0" u="none" strike="noStrike" cap="none" baseline="0">
                <a:solidFill>
                  <a:srgbClr val="000066"/>
                </a:solidFill>
                <a:latin typeface="Arial"/>
                <a:ea typeface="Arial"/>
                <a:cs typeface="Arial"/>
                <a:sym typeface="Arial"/>
              </a:rPr>
              <a:t>Considering extensions as they come from the students or the teacher.</a:t>
            </a:r>
          </a:p>
          <a:p>
            <a:pPr marL="0" marR="0" lvl="0" indent="0" algn="l" rtl="0">
              <a:lnSpc>
                <a:spcPct val="90000"/>
              </a:lnSpc>
              <a:spcBef>
                <a:spcPts val="0"/>
              </a:spcBef>
              <a:spcAft>
                <a:spcPts val="240"/>
              </a:spcAft>
              <a:buClr>
                <a:schemeClr val="dk2"/>
              </a:buClr>
              <a:buSzPct val="100694"/>
              <a:buFont typeface="Arial"/>
              <a:buChar char="•"/>
            </a:pPr>
            <a:r>
              <a:rPr lang="x-none" sz="2400" b="1" i="0" u="none" strike="noStrike" cap="none" baseline="0">
                <a:solidFill>
                  <a:srgbClr val="000066"/>
                </a:solidFill>
                <a:latin typeface="Arial"/>
                <a:ea typeface="Arial"/>
                <a:cs typeface="Arial"/>
                <a:sym typeface="Arial"/>
              </a:rPr>
              <a:t>Supported by:</a:t>
            </a:r>
          </a:p>
          <a:p>
            <a:pPr marL="742950" marR="0" lvl="1" indent="-285750" algn="l" rtl="0">
              <a:lnSpc>
                <a:spcPct val="90000"/>
              </a:lnSpc>
              <a:spcBef>
                <a:spcPts val="0"/>
              </a:spcBef>
              <a:spcAft>
                <a:spcPts val="200"/>
              </a:spcAft>
              <a:buClr>
                <a:schemeClr val="dk2"/>
              </a:buClr>
              <a:buSzPct val="100000"/>
              <a:buFont typeface="Arial"/>
              <a:buChar char="•"/>
            </a:pPr>
            <a:r>
              <a:rPr lang="x-none" sz="2000" b="0" i="0" u="none" strike="noStrike" cap="none" baseline="0">
                <a:solidFill>
                  <a:srgbClr val="000066"/>
                </a:solidFill>
                <a:latin typeface="Arial"/>
                <a:ea typeface="Arial"/>
                <a:cs typeface="Arial"/>
                <a:sym typeface="Arial"/>
              </a:rPr>
              <a:t>Anticipating, monitoring, selecting, and sequencing</a:t>
            </a:r>
          </a:p>
          <a:p>
            <a:pPr marL="742950" marR="0" lvl="1" indent="-285750" algn="l" rtl="0">
              <a:lnSpc>
                <a:spcPct val="90000"/>
              </a:lnSpc>
              <a:spcBef>
                <a:spcPts val="0"/>
              </a:spcBef>
              <a:spcAft>
                <a:spcPts val="0"/>
              </a:spcAft>
              <a:buClr>
                <a:schemeClr val="dk2"/>
              </a:buClr>
              <a:buSzPct val="100000"/>
              <a:buFont typeface="Arial"/>
              <a:buChar char="•"/>
            </a:pPr>
            <a:r>
              <a:rPr lang="x-none" sz="2000" b="0" i="0" u="none" strike="noStrike" cap="none" baseline="0">
                <a:solidFill>
                  <a:srgbClr val="000066"/>
                </a:solidFill>
                <a:latin typeface="Arial"/>
                <a:ea typeface="Arial"/>
                <a:cs typeface="Arial"/>
                <a:sym typeface="Arial"/>
              </a:rPr>
              <a:t>During planning, considering how students might be prompted to recognize mathematical relationships between responses</a:t>
            </a:r>
          </a:p>
          <a:p>
            <a:pPr marL="742950" marR="0" lvl="1" indent="-285750" algn="l" rtl="0">
              <a:lnSpc>
                <a:spcPct val="90000"/>
              </a:lnSpc>
              <a:spcBef>
                <a:spcPts val="0"/>
              </a:spcBef>
              <a:spcAft>
                <a:spcPts val="0"/>
              </a:spcAft>
              <a:buClr>
                <a:schemeClr val="dk2"/>
              </a:buClr>
              <a:buSzPct val="100000"/>
              <a:buFont typeface="Arial"/>
              <a:buChar char="•"/>
            </a:pPr>
            <a:r>
              <a:rPr lang="x-none" sz="2000" b="0" i="0" u="none" strike="noStrike" cap="none" baseline="0">
                <a:solidFill>
                  <a:srgbClr val="000066"/>
                </a:solidFill>
                <a:latin typeface="Arial"/>
                <a:ea typeface="Arial"/>
                <a:cs typeface="Arial"/>
                <a:sym typeface="Arial"/>
              </a:rPr>
              <a:t>A classroom culture with explicit supports for student discourse.</a:t>
            </a:r>
          </a:p>
          <a:p>
            <a:endParaRPr lang="x-none" sz="2000" b="0" i="0" u="none" strike="noStrike" cap="none" baseline="0">
              <a:solidFill>
                <a:srgbClr val="000066"/>
              </a:solidFill>
              <a:latin typeface="Arial"/>
              <a:ea typeface="Arial"/>
              <a:cs typeface="Arial"/>
              <a:sym typeface="Arial"/>
            </a:endParaRPr>
          </a:p>
        </p:txBody>
      </p:sp>
      <p:sp>
        <p:nvSpPr>
          <p:cNvPr id="202" name="Shape 202"/>
          <p:cNvSpPr txBox="1"/>
          <p:nvPr/>
        </p:nvSpPr>
        <p:spPr>
          <a:xfrm>
            <a:off x="609600" y="1752600"/>
            <a:ext cx="7010400" cy="457200"/>
          </a:xfrm>
          <a:prstGeom prst="rect">
            <a:avLst/>
          </a:prstGeom>
          <a:no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dk1"/>
              </a:buClr>
              <a:buSzPct val="25000"/>
              <a:buFont typeface="Arial"/>
              <a:buNone/>
            </a:pPr>
            <a:r>
              <a:rPr lang="x-none" sz="2400" b="0" i="0" u="none" strike="noStrike" cap="none" baseline="0">
                <a:solidFill>
                  <a:srgbClr val="000066"/>
                </a:solidFill>
                <a:latin typeface="Arial"/>
                <a:ea typeface="Arial"/>
                <a:cs typeface="Arial"/>
                <a:sym typeface="Arial"/>
              </a:rPr>
              <a:t>student responses during the discussion</a:t>
            </a:r>
          </a:p>
        </p:txBody>
      </p:sp>
      <p:sp>
        <p:nvSpPr>
          <p:cNvPr id="203" name="Shape 203"/>
          <p:cNvSpPr txBox="1">
            <a:spLocks noGrp="1"/>
          </p:cNvSpPr>
          <p:nvPr>
            <p:ph type="sldNum" idx="12"/>
          </p:nvPr>
        </p:nvSpPr>
        <p:spPr>
          <a:xfrm>
            <a:off x="7391400" y="6248400"/>
            <a:ext cx="1447800" cy="457200"/>
          </a:xfrm>
          <a:prstGeom prst="rect">
            <a:avLst/>
          </a:prstGeom>
          <a:noFill/>
          <a:ln>
            <a:noFill/>
          </a:ln>
        </p:spPr>
        <p:txBody>
          <a:bodyPr lIns="91425" tIns="45700" rIns="91425" bIns="45700" anchor="t" anchorCtr="0">
            <a:spAutoFit/>
          </a:bodyPr>
          <a:lstStyle/>
          <a:p>
            <a:pPr marL="0" marR="0" lvl="0" indent="0" algn="r" rtl="0">
              <a:lnSpc>
                <a:spcPct val="100000"/>
              </a:lnSpc>
              <a:spcBef>
                <a:spcPts val="0"/>
              </a:spcBef>
              <a:spcAft>
                <a:spcPts val="0"/>
              </a:spcAft>
              <a:buSzPct val="25000"/>
              <a:buNone/>
            </a:pPr>
            <a:r>
              <a:rPr lang="x-none"/>
              <a:t> </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685800" y="609600"/>
            <a:ext cx="7772400" cy="1143000"/>
          </a:xfrm>
          <a:prstGeom prst="rect">
            <a:avLst/>
          </a:prstGeom>
          <a:solidFill>
            <a:srgbClr val="333399"/>
          </a:solid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lt1"/>
              </a:buClr>
              <a:buSzPct val="25000"/>
              <a:buFont typeface="Arial"/>
              <a:buNone/>
            </a:pPr>
            <a:r>
              <a:rPr lang="x-none" sz="3600" b="0" i="0" u="none" strike="noStrike" cap="none" baseline="0">
                <a:solidFill>
                  <a:schemeClr val="lt1"/>
                </a:solidFill>
                <a:latin typeface="Arial"/>
                <a:ea typeface="Arial"/>
                <a:cs typeface="Arial"/>
                <a:sym typeface="Arial"/>
              </a:rPr>
              <a:t>Why These Five Practices </a:t>
            </a:r>
            <a:br>
              <a:rPr lang="x-none" sz="3600" b="0" i="0" u="none" strike="noStrike" cap="none" baseline="0">
                <a:solidFill>
                  <a:schemeClr val="lt1"/>
                </a:solidFill>
                <a:latin typeface="Arial"/>
                <a:ea typeface="Arial"/>
                <a:cs typeface="Arial"/>
                <a:sym typeface="Arial"/>
              </a:rPr>
            </a:br>
            <a:r>
              <a:rPr lang="x-none" sz="3600" b="0" i="0" u="none" strike="noStrike" cap="none" baseline="0">
                <a:solidFill>
                  <a:schemeClr val="lt1"/>
                </a:solidFill>
                <a:latin typeface="Arial"/>
                <a:ea typeface="Arial"/>
                <a:cs typeface="Arial"/>
                <a:sym typeface="Arial"/>
              </a:rPr>
              <a:t>Are Likely to Help:</a:t>
            </a:r>
          </a:p>
        </p:txBody>
      </p:sp>
      <p:sp>
        <p:nvSpPr>
          <p:cNvPr id="210" name="Shape 210"/>
          <p:cNvSpPr txBox="1">
            <a:spLocks noGrp="1"/>
          </p:cNvSpPr>
          <p:nvPr>
            <p:ph type="body" idx="1"/>
          </p:nvPr>
        </p:nvSpPr>
        <p:spPr>
          <a:xfrm>
            <a:off x="685800" y="1981200"/>
            <a:ext cx="7772400" cy="4114800"/>
          </a:xfrm>
          <a:prstGeom prst="rect">
            <a:avLst/>
          </a:prstGeom>
          <a:noFill/>
          <a:ln>
            <a:noFill/>
          </a:ln>
        </p:spPr>
        <p:txBody>
          <a:bodyPr lIns="91425" tIns="45700" rIns="91425" bIns="45700" anchor="t" anchorCtr="0">
            <a:spAutoFit/>
          </a:bodyPr>
          <a:lstStyle/>
          <a:p>
            <a:pPr marL="0" marR="0" lvl="0" indent="0" algn="l" rtl="0">
              <a:lnSpc>
                <a:spcPct val="125000"/>
              </a:lnSpc>
              <a:spcBef>
                <a:spcPts val="0"/>
              </a:spcBef>
              <a:spcAft>
                <a:spcPts val="0"/>
              </a:spcAft>
              <a:buClr>
                <a:schemeClr val="dk2"/>
              </a:buClr>
              <a:buSzPct val="100694"/>
              <a:buFont typeface="Arial"/>
              <a:buChar char="•"/>
            </a:pPr>
            <a:r>
              <a:rPr lang="x-none" sz="2400" b="1" i="0" u="none" strike="noStrike" cap="none" baseline="0">
                <a:solidFill>
                  <a:srgbClr val="000066"/>
                </a:solidFill>
                <a:latin typeface="Arial"/>
                <a:ea typeface="Arial"/>
                <a:cs typeface="Arial"/>
                <a:sym typeface="Arial"/>
              </a:rPr>
              <a:t>Provides teachers with more control over the learning through</a:t>
            </a:r>
          </a:p>
          <a:p>
            <a:pPr marL="742950" marR="0" lvl="1" indent="-285750" algn="l" rtl="0">
              <a:lnSpc>
                <a:spcPct val="125000"/>
              </a:lnSpc>
              <a:spcBef>
                <a:spcPts val="0"/>
              </a:spcBef>
              <a:spcAft>
                <a:spcPts val="0"/>
              </a:spcAft>
              <a:buClr>
                <a:schemeClr val="dk2"/>
              </a:buClr>
              <a:buSzPct val="100000"/>
              <a:buFont typeface="Arial"/>
              <a:buChar char="•"/>
            </a:pPr>
            <a:r>
              <a:rPr lang="x-none" sz="2000" b="0" i="0" u="none" strike="noStrike" cap="none" baseline="0">
                <a:solidFill>
                  <a:srgbClr val="000066"/>
                </a:solidFill>
                <a:latin typeface="Arial"/>
                <a:ea typeface="Arial"/>
                <a:cs typeface="Arial"/>
                <a:sym typeface="Arial"/>
              </a:rPr>
              <a:t>the content that is discussed</a:t>
            </a:r>
          </a:p>
          <a:p>
            <a:pPr marL="742950" marR="0" lvl="1" indent="-285750" algn="l" rtl="0">
              <a:lnSpc>
                <a:spcPct val="125000"/>
              </a:lnSpc>
              <a:spcBef>
                <a:spcPts val="0"/>
              </a:spcBef>
              <a:spcAft>
                <a:spcPts val="0"/>
              </a:spcAft>
              <a:buClr>
                <a:schemeClr val="dk2"/>
              </a:buClr>
              <a:buSzPct val="100000"/>
              <a:buFont typeface="Arial"/>
              <a:buChar char="•"/>
            </a:pPr>
            <a:r>
              <a:rPr lang="x-none" sz="2000" b="0" i="0" u="none" strike="noStrike" cap="none" baseline="0">
                <a:solidFill>
                  <a:srgbClr val="000066"/>
                </a:solidFill>
                <a:latin typeface="Arial"/>
                <a:ea typeface="Arial"/>
                <a:cs typeface="Arial"/>
                <a:sym typeface="Arial"/>
              </a:rPr>
              <a:t>teaching moves: not everything improvisation</a:t>
            </a:r>
          </a:p>
          <a:p>
            <a:pPr marL="0" marR="0" lvl="0" indent="0" algn="l" rtl="0">
              <a:lnSpc>
                <a:spcPct val="125000"/>
              </a:lnSpc>
              <a:spcBef>
                <a:spcPts val="0"/>
              </a:spcBef>
              <a:spcAft>
                <a:spcPts val="0"/>
              </a:spcAft>
              <a:buClr>
                <a:schemeClr val="dk2"/>
              </a:buClr>
              <a:buSzPct val="100694"/>
              <a:buFont typeface="Arial"/>
              <a:buChar char="•"/>
            </a:pPr>
            <a:r>
              <a:rPr lang="x-none" sz="2400" b="1" i="0" u="none" strike="noStrike" cap="none" baseline="0">
                <a:solidFill>
                  <a:srgbClr val="000066"/>
                </a:solidFill>
                <a:latin typeface="Arial"/>
                <a:ea typeface="Arial"/>
                <a:cs typeface="Arial"/>
                <a:sym typeface="Arial"/>
              </a:rPr>
              <a:t>Provides teachers with more time to</a:t>
            </a:r>
          </a:p>
          <a:p>
            <a:pPr marL="742950" marR="0" lvl="1" indent="-285750" algn="l" rtl="0">
              <a:lnSpc>
                <a:spcPct val="125000"/>
              </a:lnSpc>
              <a:spcBef>
                <a:spcPts val="0"/>
              </a:spcBef>
              <a:spcAft>
                <a:spcPts val="0"/>
              </a:spcAft>
              <a:buClr>
                <a:schemeClr val="dk2"/>
              </a:buClr>
              <a:buSzPct val="100000"/>
              <a:buFont typeface="Arial"/>
              <a:buChar char="•"/>
            </a:pPr>
            <a:r>
              <a:rPr lang="x-none" sz="2000" b="0" i="0" u="none" strike="noStrike" cap="none" baseline="0">
                <a:solidFill>
                  <a:srgbClr val="000066"/>
                </a:solidFill>
                <a:latin typeface="Arial"/>
                <a:ea typeface="Arial"/>
                <a:cs typeface="Arial"/>
                <a:sym typeface="Arial"/>
              </a:rPr>
              <a:t>diagnose students’ thinking</a:t>
            </a:r>
          </a:p>
          <a:p>
            <a:pPr marL="742950" marR="0" lvl="1" indent="-285750" algn="l" rtl="0">
              <a:lnSpc>
                <a:spcPct val="125000"/>
              </a:lnSpc>
              <a:spcBef>
                <a:spcPts val="0"/>
              </a:spcBef>
              <a:spcAft>
                <a:spcPts val="0"/>
              </a:spcAft>
              <a:buClr>
                <a:schemeClr val="dk2"/>
              </a:buClr>
              <a:buSzPct val="100000"/>
              <a:buFont typeface="Arial"/>
              <a:buChar char="•"/>
            </a:pPr>
            <a:r>
              <a:rPr lang="x-none" sz="2000" b="0" i="0" u="none" strike="noStrike" cap="none" baseline="0">
                <a:solidFill>
                  <a:srgbClr val="000066"/>
                </a:solidFill>
                <a:latin typeface="Arial"/>
                <a:ea typeface="Arial"/>
                <a:cs typeface="Arial"/>
                <a:sym typeface="Arial"/>
              </a:rPr>
              <a:t>plan questions and other instructional moves</a:t>
            </a:r>
          </a:p>
          <a:p>
            <a:pPr marL="0" marR="0" lvl="0" indent="0" algn="l" rtl="0">
              <a:lnSpc>
                <a:spcPct val="125000"/>
              </a:lnSpc>
              <a:spcBef>
                <a:spcPts val="0"/>
              </a:spcBef>
              <a:spcAft>
                <a:spcPts val="0"/>
              </a:spcAft>
              <a:buClr>
                <a:schemeClr val="dk2"/>
              </a:buClr>
              <a:buSzPct val="100694"/>
              <a:buFont typeface="Arial"/>
              <a:buChar char="•"/>
            </a:pPr>
            <a:r>
              <a:rPr lang="x-none" sz="2400" b="1" i="0" u="none" strike="noStrike" cap="none" baseline="0">
                <a:solidFill>
                  <a:srgbClr val="000066"/>
                </a:solidFill>
                <a:latin typeface="Arial"/>
                <a:ea typeface="Arial"/>
                <a:cs typeface="Arial"/>
                <a:sym typeface="Arial"/>
              </a:rPr>
              <a:t>Provides a reliable process for teachers to gradually improve their lessons over time</a:t>
            </a:r>
          </a:p>
          <a:p>
            <a:endParaRPr lang="x-none" sz="2400" b="1" i="0" u="none" strike="noStrike" cap="none" baseline="0">
              <a:solidFill>
                <a:srgbClr val="000066"/>
              </a:solidFill>
              <a:latin typeface="Arial"/>
              <a:ea typeface="Arial"/>
              <a:cs typeface="Arial"/>
              <a:sym typeface="Arial"/>
            </a:endParaRPr>
          </a:p>
        </p:txBody>
      </p:sp>
      <p:sp>
        <p:nvSpPr>
          <p:cNvPr id="211" name="Shape 211"/>
          <p:cNvSpPr txBox="1">
            <a:spLocks noGrp="1"/>
          </p:cNvSpPr>
          <p:nvPr>
            <p:ph type="sldNum" idx="12"/>
          </p:nvPr>
        </p:nvSpPr>
        <p:spPr>
          <a:xfrm>
            <a:off x="7391400" y="6248400"/>
            <a:ext cx="1447800" cy="457200"/>
          </a:xfrm>
          <a:prstGeom prst="rect">
            <a:avLst/>
          </a:prstGeom>
          <a:noFill/>
          <a:ln>
            <a:noFill/>
          </a:ln>
        </p:spPr>
        <p:txBody>
          <a:bodyPr lIns="91425" tIns="45700" rIns="91425" bIns="45700" anchor="t" anchorCtr="0">
            <a:spAutoFit/>
          </a:bodyPr>
          <a:lstStyle/>
          <a:p>
            <a:pPr marL="0" marR="0" lvl="0" indent="0" algn="r" rtl="0">
              <a:lnSpc>
                <a:spcPct val="100000"/>
              </a:lnSpc>
              <a:spcBef>
                <a:spcPts val="0"/>
              </a:spcBef>
              <a:spcAft>
                <a:spcPts val="0"/>
              </a:spcAft>
              <a:buSzPct val="25000"/>
              <a:buNone/>
            </a:pPr>
            <a:r>
              <a:rPr lang="x-none"/>
              <a:t> </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6"/>
        <p:cNvGrpSpPr/>
        <p:nvPr/>
      </p:nvGrpSpPr>
      <p:grpSpPr>
        <a:xfrm>
          <a:off x="0" y="0"/>
          <a:ext cx="0" cy="0"/>
          <a:chOff x="0" y="0"/>
          <a:chExt cx="0" cy="0"/>
        </a:xfrm>
      </p:grpSpPr>
      <p:sp>
        <p:nvSpPr>
          <p:cNvPr id="217" name="Shape 217"/>
          <p:cNvSpPr txBox="1">
            <a:spLocks noGrp="1"/>
          </p:cNvSpPr>
          <p:nvPr>
            <p:ph type="title"/>
          </p:nvPr>
        </p:nvSpPr>
        <p:spPr>
          <a:xfrm>
            <a:off x="685800" y="609600"/>
            <a:ext cx="7772400" cy="1143000"/>
          </a:xfrm>
          <a:prstGeom prst="rect">
            <a:avLst/>
          </a:prstGeom>
          <a:solidFill>
            <a:srgbClr val="333399"/>
          </a:solid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lt1"/>
              </a:buClr>
              <a:buSzPct val="25000"/>
              <a:buFont typeface="Arial"/>
              <a:buNone/>
            </a:pPr>
            <a:r>
              <a:rPr lang="x-none" sz="3600" b="0" i="0" u="none" strike="noStrike" cap="none" baseline="0">
                <a:solidFill>
                  <a:schemeClr val="lt1"/>
                </a:solidFill>
                <a:latin typeface="Arial"/>
                <a:ea typeface="Arial"/>
                <a:cs typeface="Arial"/>
                <a:sym typeface="Arial"/>
              </a:rPr>
              <a:t>Why These Five Practices </a:t>
            </a:r>
            <a:br>
              <a:rPr lang="x-none" sz="3600" b="0" i="0" u="none" strike="noStrike" cap="none" baseline="0">
                <a:solidFill>
                  <a:schemeClr val="lt1"/>
                </a:solidFill>
                <a:latin typeface="Arial"/>
                <a:ea typeface="Arial"/>
                <a:cs typeface="Arial"/>
                <a:sym typeface="Arial"/>
              </a:rPr>
            </a:br>
            <a:r>
              <a:rPr lang="x-none" sz="3600" b="0" i="0" u="none" strike="noStrike" cap="none" baseline="0">
                <a:solidFill>
                  <a:schemeClr val="lt1"/>
                </a:solidFill>
                <a:latin typeface="Arial"/>
                <a:ea typeface="Arial"/>
                <a:cs typeface="Arial"/>
                <a:sym typeface="Arial"/>
              </a:rPr>
              <a:t>Are Likely to Help:</a:t>
            </a:r>
          </a:p>
        </p:txBody>
      </p:sp>
      <p:sp>
        <p:nvSpPr>
          <p:cNvPr id="218" name="Shape 218"/>
          <p:cNvSpPr txBox="1">
            <a:spLocks noGrp="1"/>
          </p:cNvSpPr>
          <p:nvPr>
            <p:ph type="body" idx="1"/>
          </p:nvPr>
        </p:nvSpPr>
        <p:spPr>
          <a:xfrm>
            <a:off x="685800" y="1981200"/>
            <a:ext cx="7772400" cy="4114800"/>
          </a:xfrm>
          <a:prstGeom prst="rect">
            <a:avLst/>
          </a:prstGeom>
          <a:noFill/>
          <a:ln>
            <a:noFill/>
          </a:ln>
        </p:spPr>
        <p:txBody>
          <a:bodyPr lIns="91425" tIns="45700" rIns="91425" bIns="45700" anchor="t" anchorCtr="0">
            <a:spAutoFit/>
          </a:bodyPr>
          <a:lstStyle/>
          <a:p>
            <a:pPr marL="0" marR="0" lvl="0" indent="0" algn="l" rtl="0">
              <a:lnSpc>
                <a:spcPct val="115000"/>
              </a:lnSpc>
              <a:spcBef>
                <a:spcPts val="0"/>
              </a:spcBef>
              <a:spcAft>
                <a:spcPts val="600"/>
              </a:spcAft>
              <a:buClr>
                <a:schemeClr val="dk2"/>
              </a:buClr>
              <a:buSzPct val="100694"/>
              <a:buFont typeface="Arial"/>
              <a:buChar char="•"/>
            </a:pPr>
            <a:r>
              <a:rPr lang="x-none" sz="2400" b="1" i="0" u="none" strike="noStrike" cap="none" baseline="0">
                <a:solidFill>
                  <a:srgbClr val="000066"/>
                </a:solidFill>
                <a:latin typeface="Arial"/>
                <a:ea typeface="Arial"/>
                <a:cs typeface="Arial"/>
                <a:sym typeface="Arial"/>
              </a:rPr>
              <a:t>Honors students’ thinking while guiding it in productive, disciplinary directions</a:t>
            </a:r>
          </a:p>
          <a:p>
            <a:pPr marL="742950" marR="0" lvl="1" indent="-285750" algn="l" rtl="0">
              <a:lnSpc>
                <a:spcPct val="90000"/>
              </a:lnSpc>
              <a:spcBef>
                <a:spcPts val="0"/>
              </a:spcBef>
              <a:spcAft>
                <a:spcPts val="500"/>
              </a:spcAft>
              <a:buClr>
                <a:schemeClr val="dk2"/>
              </a:buClr>
              <a:buSzPct val="100000"/>
              <a:buFont typeface="Arial"/>
              <a:buChar char="•"/>
            </a:pPr>
            <a:r>
              <a:rPr lang="x-none" sz="2000" b="0" i="0" u="none" strike="noStrike" cap="none" baseline="0">
                <a:solidFill>
                  <a:srgbClr val="000066"/>
                </a:solidFill>
                <a:latin typeface="Arial"/>
                <a:ea typeface="Arial"/>
                <a:cs typeface="Arial"/>
                <a:sym typeface="Arial"/>
              </a:rPr>
              <a:t>Key is to support students’ disciplinary authority while simultaneously holding them accountable to discipline</a:t>
            </a:r>
          </a:p>
          <a:p>
            <a:pPr marL="742950" marR="0" lvl="1" indent="-285750" algn="l" rtl="0">
              <a:lnSpc>
                <a:spcPct val="90000"/>
              </a:lnSpc>
              <a:spcBef>
                <a:spcPts val="0"/>
              </a:spcBef>
              <a:spcAft>
                <a:spcPts val="500"/>
              </a:spcAft>
              <a:buClr>
                <a:schemeClr val="dk2"/>
              </a:buClr>
              <a:buSzPct val="100000"/>
              <a:buFont typeface="Arial"/>
              <a:buChar char="•"/>
            </a:pPr>
            <a:r>
              <a:rPr lang="x-none" sz="2000" b="0" i="0" u="none" strike="noStrike" cap="none" baseline="0">
                <a:solidFill>
                  <a:srgbClr val="000066"/>
                </a:solidFill>
                <a:latin typeface="Arial"/>
                <a:ea typeface="Arial"/>
                <a:cs typeface="Arial"/>
                <a:sym typeface="Arial"/>
              </a:rPr>
              <a:t>Guidance done mostly ‘under the radar’ so doesn’t impinge on students’ growing mathematical authority</a:t>
            </a:r>
          </a:p>
          <a:p>
            <a:pPr marL="742950" marR="0" lvl="1" indent="-285750" algn="l" rtl="0">
              <a:lnSpc>
                <a:spcPct val="90000"/>
              </a:lnSpc>
              <a:spcBef>
                <a:spcPts val="0"/>
              </a:spcBef>
              <a:spcAft>
                <a:spcPts val="500"/>
              </a:spcAft>
              <a:buClr>
                <a:schemeClr val="dk2"/>
              </a:buClr>
              <a:buSzPct val="100000"/>
              <a:buFont typeface="Arial"/>
              <a:buChar char="•"/>
            </a:pPr>
            <a:r>
              <a:rPr lang="x-none" sz="2000" b="0" i="0" u="none" strike="noStrike" cap="none" baseline="0">
                <a:solidFill>
                  <a:srgbClr val="000066"/>
                </a:solidFill>
                <a:latin typeface="Arial"/>
                <a:ea typeface="Arial"/>
                <a:cs typeface="Arial"/>
                <a:sym typeface="Arial"/>
              </a:rPr>
              <a:t>At same time, students are led to identify problems with their approaches, better understand sophisticated ones, and make mathematical generalizations</a:t>
            </a:r>
          </a:p>
          <a:p>
            <a:pPr marL="742950" marR="0" lvl="1" indent="-285750" algn="l" rtl="0">
              <a:lnSpc>
                <a:spcPct val="90000"/>
              </a:lnSpc>
              <a:spcBef>
                <a:spcPts val="0"/>
              </a:spcBef>
              <a:spcAft>
                <a:spcPts val="500"/>
              </a:spcAft>
              <a:buClr>
                <a:schemeClr val="dk2"/>
              </a:buClr>
              <a:buSzPct val="100000"/>
              <a:buFont typeface="Arial"/>
              <a:buChar char="•"/>
            </a:pPr>
            <a:r>
              <a:rPr lang="x-none" sz="2000" b="0" i="0" u="none" strike="noStrike" cap="none" baseline="0">
                <a:solidFill>
                  <a:srgbClr val="000066"/>
                </a:solidFill>
                <a:latin typeface="Arial"/>
                <a:ea typeface="Arial"/>
                <a:cs typeface="Arial"/>
                <a:sym typeface="Arial"/>
              </a:rPr>
              <a:t>This fosters students’ accountability to the discipline</a:t>
            </a:r>
          </a:p>
          <a:p>
            <a:endParaRPr lang="x-none" sz="2000" b="0" i="0" u="none" strike="noStrike" cap="none" baseline="0">
              <a:solidFill>
                <a:srgbClr val="000066"/>
              </a:solidFill>
              <a:latin typeface="Arial"/>
              <a:ea typeface="Arial"/>
              <a:cs typeface="Arial"/>
              <a:sym typeface="Arial"/>
            </a:endParaRPr>
          </a:p>
        </p:txBody>
      </p:sp>
      <p:sp>
        <p:nvSpPr>
          <p:cNvPr id="219" name="Shape 219"/>
          <p:cNvSpPr txBox="1"/>
          <p:nvPr/>
        </p:nvSpPr>
        <p:spPr>
          <a:xfrm>
            <a:off x="2667000" y="6324600"/>
            <a:ext cx="3962399" cy="304799"/>
          </a:xfrm>
          <a:prstGeom prst="rect">
            <a:avLst/>
          </a:prstGeom>
          <a:noFill/>
          <a:ln>
            <a:noFill/>
          </a:ln>
        </p:spPr>
        <p:txBody>
          <a:bodyPr lIns="91425" tIns="45700" rIns="91425" bIns="45700" anchor="t" anchorCtr="0">
            <a:spAutoFit/>
          </a:bodyPr>
          <a:lstStyle/>
          <a:p>
            <a:pPr marL="0" marR="0" lvl="0" indent="0" algn="ctr" rtl="0">
              <a:lnSpc>
                <a:spcPct val="100000"/>
              </a:lnSpc>
              <a:spcBef>
                <a:spcPts val="700"/>
              </a:spcBef>
              <a:spcAft>
                <a:spcPts val="0"/>
              </a:spcAft>
              <a:buClr>
                <a:schemeClr val="dk1"/>
              </a:buClr>
              <a:buSzPct val="25000"/>
              <a:buFont typeface="Arial"/>
              <a:buNone/>
            </a:pPr>
            <a:r>
              <a:rPr lang="x-none" sz="1400" b="0" i="0" u="none" strike="noStrike" cap="none" baseline="0">
                <a:solidFill>
                  <a:srgbClr val="000066"/>
                </a:solidFill>
                <a:latin typeface="Arial"/>
                <a:ea typeface="Arial"/>
                <a:cs typeface="Arial"/>
                <a:sym typeface="Arial"/>
              </a:rPr>
              <a:t>(Ball, 1993; Engle &amp; Conant, 2002)</a:t>
            </a:r>
          </a:p>
        </p:txBody>
      </p:sp>
      <p:sp>
        <p:nvSpPr>
          <p:cNvPr id="220" name="Shape 220"/>
          <p:cNvSpPr txBox="1">
            <a:spLocks noGrp="1"/>
          </p:cNvSpPr>
          <p:nvPr>
            <p:ph type="sldNum" idx="12"/>
          </p:nvPr>
        </p:nvSpPr>
        <p:spPr>
          <a:xfrm>
            <a:off x="7391400" y="6248400"/>
            <a:ext cx="1447800" cy="457200"/>
          </a:xfrm>
          <a:prstGeom prst="rect">
            <a:avLst/>
          </a:prstGeom>
          <a:noFill/>
          <a:ln>
            <a:noFill/>
          </a:ln>
        </p:spPr>
        <p:txBody>
          <a:bodyPr lIns="91425" tIns="45700" rIns="91425" bIns="45700" anchor="t" anchorCtr="0">
            <a:spAutoFit/>
          </a:bodyPr>
          <a:lstStyle/>
          <a:p>
            <a:pPr marL="0" marR="0" lvl="0" indent="0" algn="r" rtl="0">
              <a:lnSpc>
                <a:spcPct val="100000"/>
              </a:lnSpc>
              <a:spcBef>
                <a:spcPts val="0"/>
              </a:spcBef>
              <a:spcAft>
                <a:spcPts val="0"/>
              </a:spcAft>
              <a:buSzPct val="25000"/>
              <a:buNone/>
            </a:pPr>
            <a:r>
              <a:rPr lang="x-none"/>
              <a:t> </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685800" y="609600"/>
            <a:ext cx="7772400" cy="1143000"/>
          </a:xfrm>
          <a:prstGeom prst="rect">
            <a:avLst/>
          </a:prstGeom>
          <a:solidFill>
            <a:srgbClr val="333399"/>
          </a:solid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lt1"/>
              </a:buClr>
              <a:buSzPct val="25000"/>
              <a:buFont typeface="Arial"/>
              <a:buNone/>
            </a:pPr>
            <a:r>
              <a:rPr lang="x-none" sz="4400" b="0" i="0" u="none" strike="noStrike" cap="none" baseline="0">
                <a:solidFill>
                  <a:schemeClr val="lt1"/>
                </a:solidFill>
                <a:latin typeface="Arial"/>
                <a:ea typeface="Arial"/>
                <a:cs typeface="Arial"/>
                <a:sym typeface="Arial"/>
              </a:rPr>
              <a:t>Activity</a:t>
            </a:r>
          </a:p>
        </p:txBody>
      </p:sp>
      <p:sp>
        <p:nvSpPr>
          <p:cNvPr id="227" name="Shape 227"/>
          <p:cNvSpPr txBox="1">
            <a:spLocks noGrp="1"/>
          </p:cNvSpPr>
          <p:nvPr>
            <p:ph type="body" idx="1"/>
          </p:nvPr>
        </p:nvSpPr>
        <p:spPr>
          <a:xfrm>
            <a:off x="685800" y="1981200"/>
            <a:ext cx="7772400" cy="4114800"/>
          </a:xfrm>
          <a:prstGeom prst="rect">
            <a:avLst/>
          </a:prstGeom>
          <a:noFill/>
          <a:ln>
            <a:noFill/>
          </a:ln>
        </p:spPr>
        <p:txBody>
          <a:bodyPr lIns="91425" tIns="45700" rIns="91425" bIns="45700" anchor="t" anchorCtr="0">
            <a:spAutoFit/>
          </a:bodyPr>
          <a:lstStyle/>
          <a:p>
            <a:pPr marL="0" marR="0" lvl="0" indent="0" algn="l" rtl="0">
              <a:lnSpc>
                <a:spcPct val="90000"/>
              </a:lnSpc>
              <a:spcBef>
                <a:spcPts val="640"/>
              </a:spcBef>
              <a:spcAft>
                <a:spcPts val="0"/>
              </a:spcAft>
              <a:buClr>
                <a:srgbClr val="000066"/>
              </a:buClr>
              <a:buSzPct val="98958"/>
              <a:buFont typeface="Arial"/>
              <a:buChar char="•"/>
            </a:pPr>
            <a:r>
              <a:rPr lang="x-none" sz="3200" b="0" i="0" u="none" strike="noStrike" cap="none" baseline="0">
                <a:solidFill>
                  <a:srgbClr val="000066"/>
                </a:solidFill>
                <a:latin typeface="Arial"/>
                <a:ea typeface="Arial"/>
                <a:cs typeface="Arial"/>
                <a:sym typeface="Arial"/>
              </a:rPr>
              <a:t>Questions:</a:t>
            </a:r>
          </a:p>
          <a:p>
            <a:pPr marL="742950" marR="0" lvl="1" indent="-285750" algn="l" rtl="0">
              <a:lnSpc>
                <a:spcPct val="90000"/>
              </a:lnSpc>
              <a:spcBef>
                <a:spcPts val="560"/>
              </a:spcBef>
              <a:spcAft>
                <a:spcPts val="0"/>
              </a:spcAft>
              <a:buClr>
                <a:srgbClr val="000000"/>
              </a:buClr>
              <a:buSzPct val="101190"/>
              <a:buFont typeface="Arial"/>
              <a:buChar char="•"/>
            </a:pPr>
            <a:r>
              <a:rPr lang="x-none" sz="2800" b="0" i="0" u="none" strike="noStrike" cap="none" baseline="0">
                <a:solidFill>
                  <a:srgbClr val="000066"/>
                </a:solidFill>
                <a:latin typeface="Arial"/>
                <a:ea typeface="Arial"/>
                <a:cs typeface="Arial"/>
                <a:sym typeface="Arial"/>
              </a:rPr>
              <a:t>What are the implications for this in your work?</a:t>
            </a:r>
          </a:p>
          <a:p>
            <a:pPr marL="742950" marR="0" lvl="1" indent="-285750" algn="l" rtl="0">
              <a:lnSpc>
                <a:spcPct val="90000"/>
              </a:lnSpc>
              <a:spcBef>
                <a:spcPts val="560"/>
              </a:spcBef>
              <a:spcAft>
                <a:spcPts val="0"/>
              </a:spcAft>
              <a:buClr>
                <a:srgbClr val="000000"/>
              </a:buClr>
              <a:buSzPct val="101190"/>
              <a:buFont typeface="Arial"/>
              <a:buChar char="•"/>
            </a:pPr>
            <a:r>
              <a:rPr lang="x-none" sz="2800" b="0" i="0" u="none" strike="noStrike" cap="none" baseline="0">
                <a:solidFill>
                  <a:srgbClr val="000066"/>
                </a:solidFill>
                <a:latin typeface="Arial"/>
                <a:ea typeface="Arial"/>
                <a:cs typeface="Arial"/>
                <a:sym typeface="Arial"/>
              </a:rPr>
              <a:t>What are the challenges?</a:t>
            </a:r>
          </a:p>
          <a:p>
            <a:pPr marL="742950" marR="0" lvl="1" indent="-285750" algn="l" rtl="0">
              <a:lnSpc>
                <a:spcPct val="90000"/>
              </a:lnSpc>
              <a:spcBef>
                <a:spcPts val="560"/>
              </a:spcBef>
              <a:spcAft>
                <a:spcPts val="0"/>
              </a:spcAft>
              <a:buClr>
                <a:srgbClr val="000000"/>
              </a:buClr>
              <a:buSzPct val="101190"/>
              <a:buFont typeface="Arial"/>
              <a:buChar char="•"/>
            </a:pPr>
            <a:r>
              <a:rPr lang="x-none" sz="2800" b="0" i="0" u="none" strike="noStrike" cap="none" baseline="0">
                <a:solidFill>
                  <a:srgbClr val="000066"/>
                </a:solidFill>
                <a:latin typeface="Arial"/>
                <a:ea typeface="Arial"/>
                <a:cs typeface="Arial"/>
                <a:sym typeface="Arial"/>
              </a:rPr>
              <a:t>What supports do you need?</a:t>
            </a:r>
          </a:p>
          <a:p>
            <a:pPr marL="0" marR="0" lvl="0" indent="0" algn="l" rtl="0">
              <a:lnSpc>
                <a:spcPct val="90000"/>
              </a:lnSpc>
              <a:spcBef>
                <a:spcPts val="640"/>
              </a:spcBef>
              <a:spcAft>
                <a:spcPts val="0"/>
              </a:spcAft>
              <a:buClr>
                <a:srgbClr val="000066"/>
              </a:buClr>
              <a:buSzPct val="98958"/>
              <a:buFont typeface="Arial"/>
              <a:buChar char="•"/>
            </a:pPr>
            <a:r>
              <a:rPr lang="x-none" sz="3200" b="0" i="0" u="none" strike="noStrike" cap="none" baseline="0">
                <a:solidFill>
                  <a:srgbClr val="000066"/>
                </a:solidFill>
                <a:latin typeface="Arial"/>
                <a:ea typeface="Arial"/>
                <a:cs typeface="Arial"/>
                <a:sym typeface="Arial"/>
              </a:rPr>
              <a:t>Chart at your table responses to the above three questions.</a:t>
            </a:r>
          </a:p>
          <a:p>
            <a:pPr marL="742950" marR="0" lvl="1" indent="-285750" algn="l" rtl="0">
              <a:lnSpc>
                <a:spcPct val="90000"/>
              </a:lnSpc>
              <a:spcBef>
                <a:spcPts val="560"/>
              </a:spcBef>
              <a:spcAft>
                <a:spcPts val="0"/>
              </a:spcAft>
              <a:buClr>
                <a:srgbClr val="000000"/>
              </a:buClr>
              <a:buSzPct val="101190"/>
              <a:buFont typeface="Arial"/>
              <a:buChar char="•"/>
            </a:pPr>
            <a:r>
              <a:rPr lang="x-none" sz="2800" b="0" i="0" u="none" strike="noStrike" cap="none" baseline="0">
                <a:solidFill>
                  <a:srgbClr val="000066"/>
                </a:solidFill>
                <a:latin typeface="Arial"/>
                <a:ea typeface="Arial"/>
                <a:cs typeface="Arial"/>
                <a:sym typeface="Arial"/>
              </a:rPr>
              <a:t>Hang the charts around the room.</a:t>
            </a:r>
          </a:p>
        </p:txBody>
      </p:sp>
      <p:sp>
        <p:nvSpPr>
          <p:cNvPr id="228" name="Shape 228"/>
          <p:cNvSpPr txBox="1">
            <a:spLocks noGrp="1"/>
          </p:cNvSpPr>
          <p:nvPr>
            <p:ph type="sldNum" idx="12"/>
          </p:nvPr>
        </p:nvSpPr>
        <p:spPr>
          <a:xfrm>
            <a:off x="7391400" y="6248400"/>
            <a:ext cx="1447800" cy="457200"/>
          </a:xfrm>
          <a:prstGeom prst="rect">
            <a:avLst/>
          </a:prstGeom>
          <a:noFill/>
          <a:ln>
            <a:noFill/>
          </a:ln>
        </p:spPr>
        <p:txBody>
          <a:bodyPr lIns="91425" tIns="45700" rIns="91425" bIns="45700" anchor="t" anchorCtr="0">
            <a:spAutoFit/>
          </a:bodyPr>
          <a:lstStyle/>
          <a:p>
            <a:pPr marL="0" marR="0" lvl="0" indent="0" algn="r" rtl="0">
              <a:lnSpc>
                <a:spcPct val="100000"/>
              </a:lnSpc>
              <a:spcBef>
                <a:spcPts val="0"/>
              </a:spcBef>
              <a:spcAft>
                <a:spcPts val="0"/>
              </a:spcAft>
              <a:buSzPct val="25000"/>
              <a:buNone/>
            </a:pPr>
            <a:r>
              <a:rPr lang="x-none"/>
              <a:t> </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685800" y="609600"/>
            <a:ext cx="7772400" cy="1143000"/>
          </a:xfrm>
          <a:prstGeom prst="rect">
            <a:avLst/>
          </a:prstGeom>
          <a:solidFill>
            <a:srgbClr val="333399"/>
          </a:solid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lt1"/>
              </a:buClr>
              <a:buSzPct val="25000"/>
              <a:buFont typeface="Arial"/>
              <a:buNone/>
            </a:pPr>
            <a:r>
              <a:rPr lang="x-none" sz="3600" b="0" i="0" u="none" strike="noStrike" cap="none" baseline="0">
                <a:solidFill>
                  <a:schemeClr val="lt1"/>
                </a:solidFill>
                <a:latin typeface="Arial"/>
                <a:ea typeface="Arial"/>
                <a:cs typeface="Arial"/>
                <a:sym typeface="Arial"/>
              </a:rPr>
              <a:t>The Goal of Common Core Circles</a:t>
            </a:r>
          </a:p>
        </p:txBody>
      </p:sp>
      <p:sp>
        <p:nvSpPr>
          <p:cNvPr id="235" name="Shape 235"/>
          <p:cNvSpPr txBox="1">
            <a:spLocks noGrp="1"/>
          </p:cNvSpPr>
          <p:nvPr>
            <p:ph type="body" idx="1"/>
          </p:nvPr>
        </p:nvSpPr>
        <p:spPr>
          <a:xfrm>
            <a:off x="685800" y="1981200"/>
            <a:ext cx="7772400" cy="4114800"/>
          </a:xfrm>
          <a:prstGeom prst="rect">
            <a:avLst/>
          </a:prstGeom>
          <a:noFill/>
          <a:ln>
            <a:noFill/>
          </a:ln>
        </p:spPr>
        <p:txBody>
          <a:bodyPr lIns="91425" tIns="45700" rIns="91425" bIns="45700" anchor="t" anchorCtr="0">
            <a:spAutoFit/>
          </a:bodyPr>
          <a:lstStyle/>
          <a:p>
            <a:pPr marL="0" marR="0" lvl="0" indent="0" algn="l" rtl="0">
              <a:lnSpc>
                <a:spcPct val="100000"/>
              </a:lnSpc>
              <a:spcBef>
                <a:spcPts val="640"/>
              </a:spcBef>
              <a:spcAft>
                <a:spcPts val="0"/>
              </a:spcAft>
              <a:buClr>
                <a:srgbClr val="000066"/>
              </a:buClr>
              <a:buSzPct val="98958"/>
              <a:buFont typeface="Arial"/>
              <a:buChar char="•"/>
            </a:pPr>
            <a:r>
              <a:rPr lang="x-none" sz="3200" b="0" i="0" u="none" strike="noStrike" cap="none" baseline="0">
                <a:solidFill>
                  <a:srgbClr val="000066"/>
                </a:solidFill>
                <a:latin typeface="Arial"/>
                <a:ea typeface="Arial"/>
                <a:cs typeface="Arial"/>
                <a:sym typeface="Arial"/>
              </a:rPr>
              <a:t>For CMC-S:</a:t>
            </a:r>
          </a:p>
          <a:p>
            <a:pPr marL="742950" marR="0" lvl="1" indent="-285750" algn="l" rtl="0">
              <a:lnSpc>
                <a:spcPct val="100000"/>
              </a:lnSpc>
              <a:spcBef>
                <a:spcPts val="560"/>
              </a:spcBef>
              <a:spcAft>
                <a:spcPts val="0"/>
              </a:spcAft>
              <a:buClr>
                <a:srgbClr val="000000"/>
              </a:buClr>
              <a:buSzPct val="101190"/>
              <a:buFont typeface="Arial"/>
              <a:buChar char="•"/>
            </a:pPr>
            <a:r>
              <a:rPr lang="x-none" sz="2800" b="0" i="0" u="none" strike="noStrike" cap="none" baseline="0">
                <a:solidFill>
                  <a:srgbClr val="000066"/>
                </a:solidFill>
                <a:latin typeface="Arial"/>
                <a:ea typeface="Arial"/>
                <a:cs typeface="Arial"/>
                <a:sym typeface="Arial"/>
              </a:rPr>
              <a:t>To ensure that all CMC-S affiliates, through Common Core Math Circle modules developed by the Committee, can provide ample opportunities for teachers in Southern California to be prepared for the implementation of the Common Core.</a:t>
            </a:r>
          </a:p>
        </p:txBody>
      </p:sp>
      <p:sp>
        <p:nvSpPr>
          <p:cNvPr id="236" name="Shape 236"/>
          <p:cNvSpPr txBox="1">
            <a:spLocks noGrp="1"/>
          </p:cNvSpPr>
          <p:nvPr>
            <p:ph type="sldNum" idx="12"/>
          </p:nvPr>
        </p:nvSpPr>
        <p:spPr>
          <a:xfrm>
            <a:off x="7391400" y="6248400"/>
            <a:ext cx="1447800" cy="457200"/>
          </a:xfrm>
          <a:prstGeom prst="rect">
            <a:avLst/>
          </a:prstGeom>
          <a:noFill/>
          <a:ln>
            <a:noFill/>
          </a:ln>
        </p:spPr>
        <p:txBody>
          <a:bodyPr lIns="91425" tIns="45700" rIns="91425" bIns="45700" anchor="t" anchorCtr="0">
            <a:spAutoFit/>
          </a:bodyPr>
          <a:lstStyle/>
          <a:p>
            <a:pPr marL="0" marR="0" lvl="0" indent="0" algn="r" rtl="0">
              <a:lnSpc>
                <a:spcPct val="100000"/>
              </a:lnSpc>
              <a:spcBef>
                <a:spcPts val="0"/>
              </a:spcBef>
              <a:spcAft>
                <a:spcPts val="0"/>
              </a:spcAft>
              <a:buSzPct val="25000"/>
              <a:buNone/>
            </a:pPr>
            <a:r>
              <a:rPr lang="x-none"/>
              <a:t> </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1"/>
        <p:cNvGrpSpPr/>
        <p:nvPr/>
      </p:nvGrpSpPr>
      <p:grpSpPr>
        <a:xfrm>
          <a:off x="0" y="0"/>
          <a:ext cx="0" cy="0"/>
          <a:chOff x="0" y="0"/>
          <a:chExt cx="0" cy="0"/>
        </a:xfrm>
      </p:grpSpPr>
      <p:sp>
        <p:nvSpPr>
          <p:cNvPr id="242" name="Shape 242"/>
          <p:cNvSpPr txBox="1">
            <a:spLocks noGrp="1"/>
          </p:cNvSpPr>
          <p:nvPr>
            <p:ph type="title"/>
          </p:nvPr>
        </p:nvSpPr>
        <p:spPr>
          <a:xfrm>
            <a:off x="685800" y="609600"/>
            <a:ext cx="7772400" cy="1143000"/>
          </a:xfrm>
          <a:prstGeom prst="rect">
            <a:avLst/>
          </a:prstGeom>
          <a:solidFill>
            <a:srgbClr val="333399"/>
          </a:solid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lt1"/>
              </a:buClr>
              <a:buSzPct val="25000"/>
              <a:buFont typeface="Arial"/>
              <a:buNone/>
            </a:pPr>
            <a:r>
              <a:rPr lang="x-none" sz="3600" b="0" i="0" u="none" strike="noStrike" cap="none" baseline="0">
                <a:solidFill>
                  <a:schemeClr val="lt1"/>
                </a:solidFill>
                <a:latin typeface="Arial"/>
                <a:ea typeface="Arial"/>
                <a:cs typeface="Arial"/>
                <a:sym typeface="Arial"/>
              </a:rPr>
              <a:t>The Goal of Common Core Circles</a:t>
            </a:r>
          </a:p>
        </p:txBody>
      </p:sp>
      <p:sp>
        <p:nvSpPr>
          <p:cNvPr id="243" name="Shape 243"/>
          <p:cNvSpPr txBox="1">
            <a:spLocks noGrp="1"/>
          </p:cNvSpPr>
          <p:nvPr>
            <p:ph type="body" idx="1"/>
          </p:nvPr>
        </p:nvSpPr>
        <p:spPr>
          <a:xfrm>
            <a:off x="685800" y="1981200"/>
            <a:ext cx="7772400" cy="4114800"/>
          </a:xfrm>
          <a:prstGeom prst="rect">
            <a:avLst/>
          </a:prstGeom>
          <a:noFill/>
          <a:ln>
            <a:noFill/>
          </a:ln>
        </p:spPr>
        <p:txBody>
          <a:bodyPr lIns="91425" tIns="45700" rIns="91425" bIns="45700" anchor="t" anchorCtr="0">
            <a:spAutoFit/>
          </a:bodyPr>
          <a:lstStyle/>
          <a:p>
            <a:pPr marL="0" marR="0" lvl="0" indent="0" algn="l" rtl="0">
              <a:lnSpc>
                <a:spcPct val="100000"/>
              </a:lnSpc>
              <a:spcBef>
                <a:spcPts val="640"/>
              </a:spcBef>
              <a:spcAft>
                <a:spcPts val="0"/>
              </a:spcAft>
              <a:buClr>
                <a:srgbClr val="000066"/>
              </a:buClr>
              <a:buSzPct val="98958"/>
              <a:buFont typeface="Arial"/>
              <a:buChar char="•"/>
            </a:pPr>
            <a:r>
              <a:rPr lang="x-none" sz="3200" b="0" i="0" u="none" strike="noStrike" cap="none" baseline="0">
                <a:solidFill>
                  <a:srgbClr val="000066"/>
                </a:solidFill>
                <a:latin typeface="Arial"/>
                <a:ea typeface="Arial"/>
                <a:cs typeface="Arial"/>
                <a:sym typeface="Arial"/>
              </a:rPr>
              <a:t>For Affiliates to increase </a:t>
            </a:r>
            <a:r>
              <a:rPr lang="x-none" sz="3200" b="1" i="1" u="sng" strike="noStrike" cap="none" baseline="0">
                <a:solidFill>
                  <a:srgbClr val="000066"/>
                </a:solidFill>
                <a:latin typeface="Arial"/>
                <a:ea typeface="Arial"/>
                <a:cs typeface="Arial"/>
                <a:sym typeface="Arial"/>
              </a:rPr>
              <a:t>teachers’</a:t>
            </a:r>
          </a:p>
          <a:p>
            <a:pPr marL="742950" marR="0" lvl="1" indent="-285750" algn="l" rtl="0">
              <a:lnSpc>
                <a:spcPct val="100000"/>
              </a:lnSpc>
              <a:spcBef>
                <a:spcPts val="560"/>
              </a:spcBef>
              <a:spcAft>
                <a:spcPts val="0"/>
              </a:spcAft>
              <a:buClr>
                <a:srgbClr val="000000"/>
              </a:buClr>
              <a:buSzPct val="101190"/>
              <a:buFont typeface="Arial"/>
              <a:buChar char="•"/>
            </a:pPr>
            <a:r>
              <a:rPr lang="x-none" sz="2800" b="0" i="0" u="none" strike="noStrike" cap="none" baseline="0">
                <a:solidFill>
                  <a:srgbClr val="000066"/>
                </a:solidFill>
                <a:latin typeface="Arial"/>
                <a:ea typeface="Arial"/>
                <a:cs typeface="Arial"/>
                <a:sym typeface="Arial"/>
              </a:rPr>
              <a:t>mathematical knowledge</a:t>
            </a:r>
          </a:p>
          <a:p>
            <a:pPr marL="742950" marR="0" lvl="1" indent="-285750" algn="l" rtl="0">
              <a:lnSpc>
                <a:spcPct val="100000"/>
              </a:lnSpc>
              <a:spcBef>
                <a:spcPts val="560"/>
              </a:spcBef>
              <a:spcAft>
                <a:spcPts val="0"/>
              </a:spcAft>
              <a:buClr>
                <a:srgbClr val="000000"/>
              </a:buClr>
              <a:buSzPct val="101190"/>
              <a:buFont typeface="Arial"/>
              <a:buChar char="•"/>
            </a:pPr>
            <a:r>
              <a:rPr lang="x-none" sz="2800" b="0" i="0" u="none" strike="noStrike" cap="none" baseline="0">
                <a:solidFill>
                  <a:srgbClr val="000066"/>
                </a:solidFill>
                <a:latin typeface="Arial"/>
                <a:ea typeface="Arial"/>
                <a:cs typeface="Arial"/>
                <a:sym typeface="Arial"/>
              </a:rPr>
              <a:t>use of interactive, student-centered problem solving</a:t>
            </a:r>
          </a:p>
          <a:p>
            <a:pPr marL="742950" marR="0" lvl="1" indent="-285750" algn="l" rtl="0">
              <a:lnSpc>
                <a:spcPct val="100000"/>
              </a:lnSpc>
              <a:spcBef>
                <a:spcPts val="560"/>
              </a:spcBef>
              <a:spcAft>
                <a:spcPts val="0"/>
              </a:spcAft>
              <a:buClr>
                <a:srgbClr val="000000"/>
              </a:buClr>
              <a:buSzPct val="101190"/>
              <a:buFont typeface="Arial"/>
              <a:buChar char="•"/>
            </a:pPr>
            <a:r>
              <a:rPr lang="x-none" sz="2800" b="0" i="0" u="none" strike="noStrike" cap="none" baseline="0">
                <a:solidFill>
                  <a:srgbClr val="000066"/>
                </a:solidFill>
                <a:latin typeface="Arial"/>
                <a:ea typeface="Arial"/>
                <a:cs typeface="Arial"/>
                <a:sym typeface="Arial"/>
              </a:rPr>
              <a:t>belief in their own mathematical ability.</a:t>
            </a:r>
          </a:p>
          <a:p>
            <a:pPr marL="742950" marR="0" lvl="1" indent="-285750" algn="l" rtl="0">
              <a:lnSpc>
                <a:spcPct val="100000"/>
              </a:lnSpc>
              <a:spcBef>
                <a:spcPts val="560"/>
              </a:spcBef>
              <a:spcAft>
                <a:spcPts val="0"/>
              </a:spcAft>
              <a:buClr>
                <a:srgbClr val="000000"/>
              </a:buClr>
              <a:buSzPct val="101190"/>
              <a:buFont typeface="Arial"/>
              <a:buChar char="•"/>
            </a:pPr>
            <a:r>
              <a:rPr lang="x-none" sz="2800" b="0" i="0" u="none" strike="noStrike" cap="none" baseline="0">
                <a:solidFill>
                  <a:srgbClr val="000066"/>
                </a:solidFill>
                <a:latin typeface="Arial"/>
                <a:ea typeface="Arial"/>
                <a:cs typeface="Arial"/>
                <a:sym typeface="Arial"/>
              </a:rPr>
              <a:t>belief in their students’ mathematical ability.</a:t>
            </a:r>
          </a:p>
          <a:p>
            <a:pPr marL="742950" marR="0" lvl="1" indent="-285750" algn="l" rtl="0">
              <a:lnSpc>
                <a:spcPct val="100000"/>
              </a:lnSpc>
              <a:spcBef>
                <a:spcPts val="560"/>
              </a:spcBef>
              <a:spcAft>
                <a:spcPts val="0"/>
              </a:spcAft>
              <a:buClr>
                <a:srgbClr val="000000"/>
              </a:buClr>
              <a:buSzPct val="101190"/>
              <a:buFont typeface="Arial"/>
              <a:buChar char="•"/>
            </a:pPr>
            <a:r>
              <a:rPr lang="x-none" sz="2800" b="0" i="0" u="none" strike="noStrike" cap="none" baseline="0">
                <a:solidFill>
                  <a:srgbClr val="000066"/>
                </a:solidFill>
                <a:latin typeface="Arial"/>
                <a:ea typeface="Arial"/>
                <a:cs typeface="Arial"/>
                <a:sym typeface="Arial"/>
              </a:rPr>
              <a:t>understanding of Common Core Standards</a:t>
            </a:r>
          </a:p>
        </p:txBody>
      </p:sp>
      <p:sp>
        <p:nvSpPr>
          <p:cNvPr id="244" name="Shape 244"/>
          <p:cNvSpPr txBox="1">
            <a:spLocks noGrp="1"/>
          </p:cNvSpPr>
          <p:nvPr>
            <p:ph type="sldNum" idx="12"/>
          </p:nvPr>
        </p:nvSpPr>
        <p:spPr>
          <a:xfrm>
            <a:off x="7391400" y="6248400"/>
            <a:ext cx="1447800" cy="457200"/>
          </a:xfrm>
          <a:prstGeom prst="rect">
            <a:avLst/>
          </a:prstGeom>
          <a:noFill/>
          <a:ln>
            <a:noFill/>
          </a:ln>
        </p:spPr>
        <p:txBody>
          <a:bodyPr lIns="91425" tIns="45700" rIns="91425" bIns="45700" anchor="t" anchorCtr="0">
            <a:spAutoFit/>
          </a:bodyPr>
          <a:lstStyle/>
          <a:p>
            <a:pPr marL="0" marR="0" lvl="0" indent="0" algn="r" rtl="0">
              <a:lnSpc>
                <a:spcPct val="100000"/>
              </a:lnSpc>
              <a:spcBef>
                <a:spcPts val="0"/>
              </a:spcBef>
              <a:spcAft>
                <a:spcPts val="0"/>
              </a:spcAft>
              <a:buSzPct val="25000"/>
              <a:buNone/>
            </a:pPr>
            <a:r>
              <a:rPr lang="x-none"/>
              <a:t> </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9"/>
        <p:cNvGrpSpPr/>
        <p:nvPr/>
      </p:nvGrpSpPr>
      <p:grpSpPr>
        <a:xfrm>
          <a:off x="0" y="0"/>
          <a:ext cx="0" cy="0"/>
          <a:chOff x="0" y="0"/>
          <a:chExt cx="0" cy="0"/>
        </a:xfrm>
      </p:grpSpPr>
      <p:sp>
        <p:nvSpPr>
          <p:cNvPr id="250" name="Shape 250"/>
          <p:cNvSpPr txBox="1">
            <a:spLocks noGrp="1"/>
          </p:cNvSpPr>
          <p:nvPr>
            <p:ph type="ctrTitle"/>
          </p:nvPr>
        </p:nvSpPr>
        <p:spPr>
          <a:xfrm>
            <a:off x="685800" y="2286000"/>
            <a:ext cx="7772400" cy="1143000"/>
          </a:xfrm>
          <a:prstGeom prst="rect">
            <a:avLst/>
          </a:prstGeom>
          <a:solidFill>
            <a:srgbClr val="333399"/>
          </a:solid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lt1"/>
              </a:buClr>
              <a:buSzPct val="25000"/>
              <a:buFont typeface="Arial"/>
              <a:buNone/>
            </a:pPr>
            <a:r>
              <a:rPr lang="x-none" sz="4400" b="0" i="0" u="none" strike="noStrike" cap="none" baseline="0">
                <a:solidFill>
                  <a:schemeClr val="lt1"/>
                </a:solidFill>
                <a:latin typeface="Arial"/>
                <a:ea typeface="Arial"/>
                <a:cs typeface="Arial"/>
                <a:sym typeface="Arial"/>
              </a:rPr>
              <a:t>What Research Says…</a:t>
            </a:r>
          </a:p>
        </p:txBody>
      </p:sp>
      <p:sp>
        <p:nvSpPr>
          <p:cNvPr id="251" name="Shape 251"/>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spAutoFit/>
          </a:bodyPr>
          <a:lstStyle/>
          <a:p>
            <a:endParaRPr/>
          </a:p>
        </p:txBody>
      </p:sp>
      <p:sp>
        <p:nvSpPr>
          <p:cNvPr id="252" name="Shape 252"/>
          <p:cNvSpPr txBox="1">
            <a:spLocks noGrp="1"/>
          </p:cNvSpPr>
          <p:nvPr>
            <p:ph type="sldNum" idx="12"/>
          </p:nvPr>
        </p:nvSpPr>
        <p:spPr>
          <a:xfrm>
            <a:off x="7391400" y="6248400"/>
            <a:ext cx="1447800" cy="457200"/>
          </a:xfrm>
          <a:prstGeom prst="rect">
            <a:avLst/>
          </a:prstGeom>
          <a:noFill/>
          <a:ln>
            <a:noFill/>
          </a:ln>
        </p:spPr>
        <p:txBody>
          <a:bodyPr lIns="91425" tIns="45700" rIns="91425" bIns="45700" anchor="t" anchorCtr="0">
            <a:spAutoFit/>
          </a:bodyPr>
          <a:lstStyle/>
          <a:p>
            <a:pPr marL="0" marR="0" lvl="0" indent="0" algn="r" rtl="0">
              <a:lnSpc>
                <a:spcPct val="100000"/>
              </a:lnSpc>
              <a:spcBef>
                <a:spcPts val="0"/>
              </a:spcBef>
              <a:spcAft>
                <a:spcPts val="0"/>
              </a:spcAft>
              <a:buSzPct val="25000"/>
              <a:buNone/>
            </a:pPr>
            <a:r>
              <a:rPr lang="x-none"/>
              <a:t>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685800" y="609600"/>
            <a:ext cx="7772400" cy="1143000"/>
          </a:xfrm>
          <a:prstGeom prst="rect">
            <a:avLst/>
          </a:prstGeom>
          <a:solidFill>
            <a:srgbClr val="333399"/>
          </a:solid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lt1"/>
              </a:buClr>
              <a:buSzPct val="25000"/>
              <a:buFont typeface="Arial"/>
              <a:buNone/>
            </a:pPr>
            <a:r>
              <a:rPr lang="x-none" sz="4400" b="0" i="0" u="none" strike="noStrike" cap="none" baseline="0">
                <a:solidFill>
                  <a:schemeClr val="lt1"/>
                </a:solidFill>
                <a:latin typeface="Arial"/>
                <a:ea typeface="Arial"/>
                <a:cs typeface="Arial"/>
                <a:sym typeface="Arial"/>
              </a:rPr>
              <a:t>Outcomes</a:t>
            </a:r>
          </a:p>
        </p:txBody>
      </p:sp>
      <p:sp>
        <p:nvSpPr>
          <p:cNvPr id="43" name="Shape 43"/>
          <p:cNvSpPr txBox="1">
            <a:spLocks noGrp="1"/>
          </p:cNvSpPr>
          <p:nvPr>
            <p:ph type="body" idx="1"/>
          </p:nvPr>
        </p:nvSpPr>
        <p:spPr>
          <a:xfrm>
            <a:off x="685800" y="1981200"/>
            <a:ext cx="7772400" cy="4114800"/>
          </a:xfrm>
          <a:prstGeom prst="rect">
            <a:avLst/>
          </a:prstGeom>
          <a:noFill/>
          <a:ln>
            <a:noFill/>
          </a:ln>
        </p:spPr>
        <p:txBody>
          <a:bodyPr lIns="91425" tIns="45700" rIns="91425" bIns="45700" anchor="t" anchorCtr="0">
            <a:spAutoFit/>
          </a:bodyPr>
          <a:lstStyle/>
          <a:p>
            <a:pPr marL="0" marR="0" lvl="0" indent="0" algn="l" rtl="0">
              <a:lnSpc>
                <a:spcPct val="100000"/>
              </a:lnSpc>
              <a:spcBef>
                <a:spcPts val="560"/>
              </a:spcBef>
              <a:spcAft>
                <a:spcPts val="0"/>
              </a:spcAft>
              <a:buClr>
                <a:srgbClr val="000066"/>
              </a:buClr>
              <a:buSzPct val="101190"/>
              <a:buFont typeface="Arial"/>
              <a:buChar char="•"/>
            </a:pPr>
            <a:r>
              <a:rPr lang="x-none" sz="2800" b="0" i="0" u="none" strike="noStrike" cap="none" baseline="0">
                <a:solidFill>
                  <a:srgbClr val="000066"/>
                </a:solidFill>
                <a:latin typeface="Arial"/>
                <a:ea typeface="Arial"/>
                <a:cs typeface="Arial"/>
                <a:sym typeface="Arial"/>
              </a:rPr>
              <a:t>Participants will</a:t>
            </a:r>
          </a:p>
          <a:p>
            <a:pPr marL="742950" marR="0" lvl="1" indent="-285750" algn="l" rtl="0">
              <a:lnSpc>
                <a:spcPct val="100000"/>
              </a:lnSpc>
              <a:spcBef>
                <a:spcPts val="480"/>
              </a:spcBef>
              <a:spcAft>
                <a:spcPts val="0"/>
              </a:spcAft>
              <a:buClr>
                <a:srgbClr val="000000"/>
              </a:buClr>
              <a:buSzPct val="100694"/>
              <a:buFont typeface="Arial"/>
              <a:buChar char="•"/>
            </a:pPr>
            <a:r>
              <a:rPr lang="x-none" sz="2400" b="0" i="0" u="none" strike="noStrike" cap="none" baseline="0">
                <a:solidFill>
                  <a:srgbClr val="000066"/>
                </a:solidFill>
                <a:latin typeface="Arial"/>
                <a:ea typeface="Arial"/>
                <a:cs typeface="Arial"/>
                <a:sym typeface="Arial"/>
              </a:rPr>
              <a:t>Learn how to facilitate student thinking around common core mathematics standards.</a:t>
            </a:r>
          </a:p>
          <a:p>
            <a:pPr marL="742950" marR="0" lvl="1" indent="-285750" algn="l" rtl="0">
              <a:lnSpc>
                <a:spcPct val="100000"/>
              </a:lnSpc>
              <a:spcBef>
                <a:spcPts val="480"/>
              </a:spcBef>
              <a:spcAft>
                <a:spcPts val="0"/>
              </a:spcAft>
              <a:buClr>
                <a:srgbClr val="000000"/>
              </a:buClr>
              <a:buSzPct val="100694"/>
              <a:buFont typeface="Arial"/>
              <a:buChar char="•"/>
            </a:pPr>
            <a:r>
              <a:rPr lang="x-none" sz="2400" b="0" i="0" u="none" strike="noStrike" cap="none" baseline="0">
                <a:solidFill>
                  <a:srgbClr val="000066"/>
                </a:solidFill>
                <a:latin typeface="Arial"/>
                <a:ea typeface="Arial"/>
                <a:cs typeface="Arial"/>
                <a:sym typeface="Arial"/>
              </a:rPr>
              <a:t>Learn how to implement such tasks within their classrooms.</a:t>
            </a:r>
          </a:p>
          <a:p>
            <a:pPr marL="742950" marR="0" lvl="1" indent="-285750" algn="l" rtl="0">
              <a:lnSpc>
                <a:spcPct val="100000"/>
              </a:lnSpc>
              <a:spcBef>
                <a:spcPts val="480"/>
              </a:spcBef>
              <a:spcAft>
                <a:spcPts val="0"/>
              </a:spcAft>
              <a:buClr>
                <a:srgbClr val="000000"/>
              </a:buClr>
              <a:buSzPct val="100694"/>
              <a:buFont typeface="Arial"/>
              <a:buChar char="•"/>
            </a:pPr>
            <a:r>
              <a:rPr lang="x-none" sz="2400" b="0" i="0" u="none" strike="noStrike" cap="none" baseline="0">
                <a:solidFill>
                  <a:srgbClr val="000066"/>
                </a:solidFill>
                <a:latin typeface="Arial"/>
                <a:ea typeface="Arial"/>
                <a:cs typeface="Arial"/>
                <a:sym typeface="Arial"/>
              </a:rPr>
              <a:t>Discuss task selection - what does a good math task look like?</a:t>
            </a:r>
          </a:p>
          <a:p>
            <a:pPr marL="742950" marR="0" lvl="1" indent="-285750" algn="l" rtl="0">
              <a:lnSpc>
                <a:spcPct val="100000"/>
              </a:lnSpc>
              <a:spcBef>
                <a:spcPts val="480"/>
              </a:spcBef>
              <a:spcAft>
                <a:spcPts val="0"/>
              </a:spcAft>
              <a:buClr>
                <a:srgbClr val="000000"/>
              </a:buClr>
              <a:buSzPct val="100694"/>
              <a:buFont typeface="Arial"/>
              <a:buChar char="•"/>
            </a:pPr>
            <a:r>
              <a:rPr lang="x-none" sz="2400" b="0" i="0" u="none" strike="noStrike" cap="none" baseline="0">
                <a:solidFill>
                  <a:srgbClr val="000066"/>
                </a:solidFill>
                <a:latin typeface="Arial"/>
                <a:ea typeface="Arial"/>
                <a:cs typeface="Arial"/>
                <a:sym typeface="Arial"/>
              </a:rPr>
              <a:t>Receive information on submitting anonymous student work to be part of our study of this and other tasks.</a:t>
            </a:r>
          </a:p>
        </p:txBody>
      </p:sp>
      <p:sp>
        <p:nvSpPr>
          <p:cNvPr id="44" name="Shape 44"/>
          <p:cNvSpPr txBox="1">
            <a:spLocks noGrp="1"/>
          </p:cNvSpPr>
          <p:nvPr>
            <p:ph type="sldNum" idx="12"/>
          </p:nvPr>
        </p:nvSpPr>
        <p:spPr>
          <a:xfrm>
            <a:off x="7391400" y="6248400"/>
            <a:ext cx="1447800" cy="457200"/>
          </a:xfrm>
          <a:prstGeom prst="rect">
            <a:avLst/>
          </a:prstGeom>
          <a:noFill/>
          <a:ln>
            <a:noFill/>
          </a:ln>
        </p:spPr>
        <p:txBody>
          <a:bodyPr lIns="91425" tIns="45700" rIns="91425" bIns="45700" anchor="t" anchorCtr="0">
            <a:spAutoFit/>
          </a:bodyPr>
          <a:lstStyle/>
          <a:p>
            <a:pPr marL="0" marR="0" lvl="0" indent="0" algn="r" rtl="0">
              <a:lnSpc>
                <a:spcPct val="100000"/>
              </a:lnSpc>
              <a:spcBef>
                <a:spcPts val="0"/>
              </a:spcBef>
              <a:spcAft>
                <a:spcPts val="0"/>
              </a:spcAft>
              <a:buSzPct val="25000"/>
              <a:buNone/>
            </a:pPr>
            <a:r>
              <a:rPr lang="x-none"/>
              <a:t> </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685800" y="609600"/>
            <a:ext cx="7772400" cy="1143000"/>
          </a:xfrm>
          <a:prstGeom prst="rect">
            <a:avLst/>
          </a:prstGeom>
          <a:solidFill>
            <a:srgbClr val="333399"/>
          </a:solid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lt1"/>
              </a:buClr>
              <a:buSzPct val="25000"/>
              <a:buFont typeface="Arial"/>
              <a:buNone/>
            </a:pPr>
            <a:r>
              <a:rPr lang="x-none" sz="4400" b="0" i="0" u="none" strike="noStrike" cap="none" baseline="0">
                <a:solidFill>
                  <a:schemeClr val="lt1"/>
                </a:solidFill>
                <a:latin typeface="Arial"/>
                <a:ea typeface="Arial"/>
                <a:cs typeface="Arial"/>
                <a:sym typeface="Arial"/>
              </a:rPr>
              <a:t>Characteristics of a Good Task</a:t>
            </a:r>
          </a:p>
        </p:txBody>
      </p:sp>
      <p:sp>
        <p:nvSpPr>
          <p:cNvPr id="259" name="Shape 259"/>
          <p:cNvSpPr txBox="1">
            <a:spLocks noGrp="1"/>
          </p:cNvSpPr>
          <p:nvPr>
            <p:ph type="body" idx="1"/>
          </p:nvPr>
        </p:nvSpPr>
        <p:spPr>
          <a:xfrm>
            <a:off x="685800" y="1981200"/>
            <a:ext cx="7772400" cy="4114800"/>
          </a:xfrm>
          <a:prstGeom prst="rect">
            <a:avLst/>
          </a:prstGeom>
          <a:noFill/>
          <a:ln>
            <a:noFill/>
          </a:ln>
        </p:spPr>
        <p:txBody>
          <a:bodyPr lIns="91425" tIns="45700" rIns="91425" bIns="45700" anchor="t" anchorCtr="0">
            <a:spAutoFit/>
          </a:bodyPr>
          <a:lstStyle/>
          <a:p>
            <a:pPr marL="0" marR="0" lvl="0" indent="0" algn="l" rtl="0">
              <a:lnSpc>
                <a:spcPct val="100000"/>
              </a:lnSpc>
              <a:spcBef>
                <a:spcPts val="480"/>
              </a:spcBef>
              <a:spcAft>
                <a:spcPts val="0"/>
              </a:spcAft>
              <a:buClr>
                <a:srgbClr val="000066"/>
              </a:buClr>
              <a:buSzPct val="100694"/>
              <a:buFont typeface="Arial"/>
              <a:buChar char="•"/>
            </a:pPr>
            <a:r>
              <a:rPr lang="x-none" sz="2400" b="0" i="0" u="none" strike="noStrike" cap="none" baseline="0">
                <a:solidFill>
                  <a:srgbClr val="000066"/>
                </a:solidFill>
                <a:latin typeface="Arial"/>
                <a:ea typeface="Arial"/>
                <a:cs typeface="Arial"/>
                <a:sym typeface="Arial"/>
              </a:rPr>
              <a:t>The following list suggests some important qualities to look for when developing or evaluating a task:</a:t>
            </a:r>
          </a:p>
          <a:p>
            <a:pPr marL="742950" marR="0" lvl="1" indent="-285750" algn="l" rtl="0">
              <a:lnSpc>
                <a:spcPct val="100000"/>
              </a:lnSpc>
              <a:spcBef>
                <a:spcPts val="400"/>
              </a:spcBef>
              <a:spcAft>
                <a:spcPts val="0"/>
              </a:spcAft>
              <a:buClr>
                <a:srgbClr val="000000"/>
              </a:buClr>
              <a:buSzPct val="100000"/>
              <a:buFont typeface="Arial"/>
              <a:buChar char="•"/>
            </a:pPr>
            <a:r>
              <a:rPr lang="x-none" sz="2000" b="1" i="0" u="none" strike="noStrike" cap="none" baseline="0">
                <a:solidFill>
                  <a:srgbClr val="000066"/>
                </a:solidFill>
                <a:latin typeface="Arial"/>
                <a:ea typeface="Arial"/>
                <a:cs typeface="Arial"/>
                <a:sym typeface="Arial"/>
              </a:rPr>
              <a:t>Essential (not tangential)</a:t>
            </a:r>
          </a:p>
          <a:p>
            <a:pPr marL="742950" marR="0" lvl="1" indent="-285750" algn="l" rtl="0">
              <a:lnSpc>
                <a:spcPct val="100000"/>
              </a:lnSpc>
              <a:spcBef>
                <a:spcPts val="400"/>
              </a:spcBef>
              <a:spcAft>
                <a:spcPts val="0"/>
              </a:spcAft>
              <a:buClr>
                <a:srgbClr val="000000"/>
              </a:buClr>
              <a:buSzPct val="100000"/>
              <a:buFont typeface="Arial"/>
              <a:buChar char="•"/>
            </a:pPr>
            <a:r>
              <a:rPr lang="x-none" sz="2000" b="1" i="0" u="none" strike="noStrike" cap="none" baseline="0">
                <a:solidFill>
                  <a:srgbClr val="000066"/>
                </a:solidFill>
                <a:latin typeface="Arial"/>
                <a:ea typeface="Arial"/>
                <a:cs typeface="Arial"/>
                <a:sym typeface="Arial"/>
              </a:rPr>
              <a:t>Authentic (not contrived)</a:t>
            </a:r>
          </a:p>
          <a:p>
            <a:pPr marL="742950" marR="0" lvl="1" indent="-285750" algn="l" rtl="0">
              <a:lnSpc>
                <a:spcPct val="100000"/>
              </a:lnSpc>
              <a:spcBef>
                <a:spcPts val="400"/>
              </a:spcBef>
              <a:spcAft>
                <a:spcPts val="0"/>
              </a:spcAft>
              <a:buClr>
                <a:srgbClr val="000000"/>
              </a:buClr>
              <a:buSzPct val="100000"/>
              <a:buFont typeface="Arial"/>
              <a:buChar char="•"/>
            </a:pPr>
            <a:r>
              <a:rPr lang="x-none" sz="2000" b="1" i="0" u="none" strike="noStrike" cap="none" baseline="0">
                <a:solidFill>
                  <a:srgbClr val="000066"/>
                </a:solidFill>
                <a:latin typeface="Arial"/>
                <a:ea typeface="Arial"/>
                <a:cs typeface="Arial"/>
                <a:sym typeface="Arial"/>
              </a:rPr>
              <a:t>Equitable (not biased)</a:t>
            </a:r>
          </a:p>
          <a:p>
            <a:pPr marL="742950" marR="0" lvl="1" indent="-285750" algn="l" rtl="0">
              <a:lnSpc>
                <a:spcPct val="100000"/>
              </a:lnSpc>
              <a:spcBef>
                <a:spcPts val="400"/>
              </a:spcBef>
              <a:spcAft>
                <a:spcPts val="0"/>
              </a:spcAft>
              <a:buClr>
                <a:srgbClr val="000000"/>
              </a:buClr>
              <a:buSzPct val="100000"/>
              <a:buFont typeface="Arial"/>
              <a:buChar char="•"/>
            </a:pPr>
            <a:r>
              <a:rPr lang="x-none" sz="2000" b="1" i="0" u="none" strike="noStrike" cap="none" baseline="0">
                <a:solidFill>
                  <a:srgbClr val="000066"/>
                </a:solidFill>
                <a:latin typeface="Arial"/>
                <a:ea typeface="Arial"/>
                <a:cs typeface="Arial"/>
                <a:sym typeface="Arial"/>
              </a:rPr>
              <a:t>Rich (not simplistic)</a:t>
            </a:r>
          </a:p>
          <a:p>
            <a:pPr marL="742950" marR="0" lvl="1" indent="-285750" algn="l" rtl="0">
              <a:lnSpc>
                <a:spcPct val="100000"/>
              </a:lnSpc>
              <a:spcBef>
                <a:spcPts val="400"/>
              </a:spcBef>
              <a:spcAft>
                <a:spcPts val="0"/>
              </a:spcAft>
              <a:buClr>
                <a:srgbClr val="000000"/>
              </a:buClr>
              <a:buSzPct val="100000"/>
              <a:buFont typeface="Arial"/>
              <a:buChar char="•"/>
            </a:pPr>
            <a:r>
              <a:rPr lang="x-none" sz="2000" b="1" i="0" u="none" strike="noStrike" cap="none" baseline="0">
                <a:solidFill>
                  <a:srgbClr val="000066"/>
                </a:solidFill>
                <a:latin typeface="Arial"/>
                <a:ea typeface="Arial"/>
                <a:cs typeface="Arial"/>
                <a:sym typeface="Arial"/>
              </a:rPr>
              <a:t>Feasible (not impractical)</a:t>
            </a:r>
          </a:p>
          <a:p>
            <a:pPr marL="742950" marR="0" lvl="1" indent="-285750" algn="l" rtl="0">
              <a:lnSpc>
                <a:spcPct val="100000"/>
              </a:lnSpc>
              <a:spcBef>
                <a:spcPts val="400"/>
              </a:spcBef>
              <a:spcAft>
                <a:spcPts val="0"/>
              </a:spcAft>
              <a:buClr>
                <a:srgbClr val="000000"/>
              </a:buClr>
              <a:buSzPct val="100000"/>
              <a:buFont typeface="Arial"/>
              <a:buChar char="•"/>
            </a:pPr>
            <a:r>
              <a:rPr lang="x-none" sz="2000" b="1" i="0" u="none" strike="noStrike" cap="none" baseline="0">
                <a:solidFill>
                  <a:srgbClr val="000066"/>
                </a:solidFill>
                <a:latin typeface="Arial"/>
                <a:ea typeface="Arial"/>
                <a:cs typeface="Arial"/>
                <a:sym typeface="Arial"/>
              </a:rPr>
              <a:t>Clear (not confusing)</a:t>
            </a:r>
          </a:p>
          <a:p>
            <a:pPr marL="742950" marR="0" lvl="1" indent="-285750" algn="l" rtl="0">
              <a:lnSpc>
                <a:spcPct val="100000"/>
              </a:lnSpc>
              <a:spcBef>
                <a:spcPts val="400"/>
              </a:spcBef>
              <a:spcAft>
                <a:spcPts val="0"/>
              </a:spcAft>
              <a:buClr>
                <a:srgbClr val="000000"/>
              </a:buClr>
              <a:buSzPct val="100000"/>
              <a:buFont typeface="Arial"/>
              <a:buChar char="•"/>
            </a:pPr>
            <a:r>
              <a:rPr lang="x-none" sz="2000" b="1" i="0" u="none" strike="noStrike" cap="none" baseline="0">
                <a:solidFill>
                  <a:srgbClr val="000066"/>
                </a:solidFill>
                <a:latin typeface="Arial"/>
                <a:ea typeface="Arial"/>
                <a:cs typeface="Arial"/>
                <a:sym typeface="Arial"/>
              </a:rPr>
              <a:t>Scorable (not vague)</a:t>
            </a:r>
          </a:p>
          <a:p>
            <a:pPr marL="742950" marR="0" lvl="1" indent="-285750" algn="l" rtl="0">
              <a:lnSpc>
                <a:spcPct val="100000"/>
              </a:lnSpc>
              <a:spcBef>
                <a:spcPts val="400"/>
              </a:spcBef>
              <a:spcAft>
                <a:spcPts val="0"/>
              </a:spcAft>
              <a:buClr>
                <a:srgbClr val="000000"/>
              </a:buClr>
              <a:buSzPct val="100000"/>
              <a:buFont typeface="Arial"/>
              <a:buChar char="•"/>
            </a:pPr>
            <a:r>
              <a:rPr lang="x-none" sz="2000" b="1" i="0" u="none" strike="noStrike" cap="none" baseline="0">
                <a:solidFill>
                  <a:srgbClr val="000066"/>
                </a:solidFill>
                <a:latin typeface="Arial"/>
                <a:ea typeface="Arial"/>
                <a:cs typeface="Arial"/>
                <a:sym typeface="Arial"/>
              </a:rPr>
              <a:t>Active (not passive)</a:t>
            </a:r>
          </a:p>
          <a:p>
            <a:pPr marL="742950" marR="0" lvl="1" indent="-285750" algn="l" rtl="0">
              <a:lnSpc>
                <a:spcPct val="100000"/>
              </a:lnSpc>
              <a:spcBef>
                <a:spcPts val="400"/>
              </a:spcBef>
              <a:spcAft>
                <a:spcPts val="0"/>
              </a:spcAft>
              <a:buClr>
                <a:srgbClr val="000000"/>
              </a:buClr>
              <a:buSzPct val="100000"/>
              <a:buFont typeface="Arial"/>
              <a:buChar char="•"/>
            </a:pPr>
            <a:r>
              <a:rPr lang="x-none" sz="2000" b="1" i="0" u="none" strike="noStrike" cap="none" baseline="0">
                <a:solidFill>
                  <a:srgbClr val="000066"/>
                </a:solidFill>
                <a:latin typeface="Arial"/>
                <a:ea typeface="Arial"/>
                <a:cs typeface="Arial"/>
                <a:sym typeface="Arial"/>
              </a:rPr>
              <a:t>Accessible (not just for some students)</a:t>
            </a:r>
          </a:p>
        </p:txBody>
      </p:sp>
      <p:sp>
        <p:nvSpPr>
          <p:cNvPr id="260" name="Shape 260"/>
          <p:cNvSpPr txBox="1"/>
          <p:nvPr/>
        </p:nvSpPr>
        <p:spPr>
          <a:xfrm>
            <a:off x="533400" y="6324600"/>
            <a:ext cx="7239000" cy="304799"/>
          </a:xfrm>
          <a:prstGeom prst="rect">
            <a:avLst/>
          </a:prstGeom>
          <a:noFill/>
          <a:ln>
            <a:noFill/>
          </a:ln>
        </p:spPr>
        <p:txBody>
          <a:bodyPr lIns="91425" tIns="45700" rIns="91425" bIns="45700" anchor="t" anchorCtr="0">
            <a:spAutoFit/>
          </a:bodyPr>
          <a:lstStyle/>
          <a:p>
            <a:pPr marL="0" marR="0" lvl="0" indent="0" algn="ctr" rtl="0">
              <a:lnSpc>
                <a:spcPct val="100000"/>
              </a:lnSpc>
              <a:spcBef>
                <a:spcPts val="700"/>
              </a:spcBef>
              <a:spcAft>
                <a:spcPts val="0"/>
              </a:spcAft>
              <a:buClr>
                <a:schemeClr val="dk1"/>
              </a:buClr>
              <a:buSzPct val="25000"/>
              <a:buFont typeface="Arial"/>
              <a:buNone/>
            </a:pPr>
            <a:r>
              <a:rPr lang="x-none" sz="1400" b="0" i="0" u="none" strike="noStrike" cap="none" baseline="0">
                <a:solidFill>
                  <a:schemeClr val="dk1"/>
                </a:solidFill>
                <a:latin typeface="Arial"/>
                <a:ea typeface="Arial"/>
                <a:cs typeface="Arial"/>
                <a:sym typeface="Arial"/>
              </a:rPr>
              <a:t>Annenberg Learner: www.learner.org/workshops/missinglink/pdf/tools3.pdf</a:t>
            </a:r>
          </a:p>
        </p:txBody>
      </p:sp>
      <p:sp>
        <p:nvSpPr>
          <p:cNvPr id="261" name="Shape 261"/>
          <p:cNvSpPr txBox="1">
            <a:spLocks noGrp="1"/>
          </p:cNvSpPr>
          <p:nvPr>
            <p:ph type="sldNum" idx="12"/>
          </p:nvPr>
        </p:nvSpPr>
        <p:spPr>
          <a:xfrm>
            <a:off x="7391400" y="6248400"/>
            <a:ext cx="1447800" cy="457200"/>
          </a:xfrm>
          <a:prstGeom prst="rect">
            <a:avLst/>
          </a:prstGeom>
          <a:noFill/>
          <a:ln>
            <a:noFill/>
          </a:ln>
        </p:spPr>
        <p:txBody>
          <a:bodyPr lIns="91425" tIns="45700" rIns="91425" bIns="45700" anchor="t" anchorCtr="0">
            <a:spAutoFit/>
          </a:bodyPr>
          <a:lstStyle/>
          <a:p>
            <a:pPr marL="0" marR="0" lvl="0" indent="0" algn="r" rtl="0">
              <a:lnSpc>
                <a:spcPct val="100000"/>
              </a:lnSpc>
              <a:spcBef>
                <a:spcPts val="0"/>
              </a:spcBef>
              <a:spcAft>
                <a:spcPts val="0"/>
              </a:spcAft>
              <a:buSzPct val="25000"/>
              <a:buNone/>
            </a:pPr>
            <a:r>
              <a:rPr lang="x-none"/>
              <a:t> </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6"/>
        <p:cNvGrpSpPr/>
        <p:nvPr/>
      </p:nvGrpSpPr>
      <p:grpSpPr>
        <a:xfrm>
          <a:off x="0" y="0"/>
          <a:ext cx="0" cy="0"/>
          <a:chOff x="0" y="0"/>
          <a:chExt cx="0" cy="0"/>
        </a:xfrm>
      </p:grpSpPr>
      <p:sp>
        <p:nvSpPr>
          <p:cNvPr id="267" name="Shape 267"/>
          <p:cNvSpPr txBox="1">
            <a:spLocks noGrp="1"/>
          </p:cNvSpPr>
          <p:nvPr>
            <p:ph type="title"/>
          </p:nvPr>
        </p:nvSpPr>
        <p:spPr>
          <a:xfrm>
            <a:off x="685800" y="609600"/>
            <a:ext cx="7772400" cy="1143000"/>
          </a:xfrm>
          <a:prstGeom prst="rect">
            <a:avLst/>
          </a:prstGeom>
          <a:solidFill>
            <a:srgbClr val="333399"/>
          </a:solid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lt1"/>
              </a:buClr>
              <a:buSzPct val="25000"/>
              <a:buFont typeface="Arial"/>
              <a:buNone/>
            </a:pPr>
            <a:r>
              <a:rPr lang="x-none" sz="4400" b="0" i="0" u="none" strike="noStrike" cap="none" baseline="0">
                <a:solidFill>
                  <a:schemeClr val="lt1"/>
                </a:solidFill>
                <a:latin typeface="Arial"/>
                <a:ea typeface="Arial"/>
                <a:cs typeface="Arial"/>
                <a:sym typeface="Arial"/>
              </a:rPr>
              <a:t>Characteristics Defined</a:t>
            </a:r>
          </a:p>
        </p:txBody>
      </p:sp>
      <p:sp>
        <p:nvSpPr>
          <p:cNvPr id="268" name="Shape 268"/>
          <p:cNvSpPr txBox="1">
            <a:spLocks noGrp="1"/>
          </p:cNvSpPr>
          <p:nvPr>
            <p:ph type="body" idx="1"/>
          </p:nvPr>
        </p:nvSpPr>
        <p:spPr>
          <a:xfrm>
            <a:off x="685800" y="1981200"/>
            <a:ext cx="7772400" cy="4114800"/>
          </a:xfrm>
          <a:prstGeom prst="rect">
            <a:avLst/>
          </a:prstGeom>
          <a:noFill/>
          <a:ln>
            <a:noFill/>
          </a:ln>
        </p:spPr>
        <p:txBody>
          <a:bodyPr lIns="91425" tIns="45700" rIns="91425" bIns="45700" anchor="t" anchorCtr="0">
            <a:spAutoFit/>
          </a:bodyPr>
          <a:lstStyle/>
          <a:p>
            <a:pPr marL="0" marR="0" lvl="0" indent="0" algn="l" rtl="0">
              <a:lnSpc>
                <a:spcPct val="100000"/>
              </a:lnSpc>
              <a:spcBef>
                <a:spcPts val="560"/>
              </a:spcBef>
              <a:spcAft>
                <a:spcPts val="0"/>
              </a:spcAft>
              <a:buClr>
                <a:srgbClr val="000066"/>
              </a:buClr>
              <a:buSzPct val="101190"/>
              <a:buFont typeface="Arial"/>
              <a:buChar char="•"/>
            </a:pPr>
            <a:r>
              <a:rPr lang="x-none" sz="2800" b="1" i="0" u="none" strike="noStrike" cap="none" baseline="0">
                <a:solidFill>
                  <a:srgbClr val="000066"/>
                </a:solidFill>
                <a:latin typeface="Arial"/>
                <a:ea typeface="Arial"/>
                <a:cs typeface="Arial"/>
                <a:sym typeface="Arial"/>
              </a:rPr>
              <a:t>Essential (not tangential)</a:t>
            </a:r>
          </a:p>
          <a:p>
            <a:pPr marL="742950" marR="0" lvl="1" indent="-285750" algn="l" rtl="0">
              <a:lnSpc>
                <a:spcPct val="100000"/>
              </a:lnSpc>
              <a:spcBef>
                <a:spcPts val="480"/>
              </a:spcBef>
              <a:spcAft>
                <a:spcPts val="0"/>
              </a:spcAft>
              <a:buClr>
                <a:srgbClr val="000000"/>
              </a:buClr>
              <a:buSzPct val="100694"/>
              <a:buFont typeface="Arial"/>
              <a:buChar char="•"/>
            </a:pPr>
            <a:r>
              <a:rPr lang="x-none" sz="2400" b="0" i="0" u="none" strike="noStrike" cap="none" baseline="0">
                <a:solidFill>
                  <a:srgbClr val="000066"/>
                </a:solidFill>
                <a:latin typeface="Arial"/>
                <a:ea typeface="Arial"/>
                <a:cs typeface="Arial"/>
                <a:sym typeface="Arial"/>
              </a:rPr>
              <a:t>aligned with the Common Core standards</a:t>
            </a:r>
          </a:p>
          <a:p>
            <a:pPr marL="742950" marR="0" lvl="1" indent="-285750" algn="l" rtl="0">
              <a:lnSpc>
                <a:spcPct val="100000"/>
              </a:lnSpc>
              <a:spcBef>
                <a:spcPts val="480"/>
              </a:spcBef>
              <a:spcAft>
                <a:spcPts val="0"/>
              </a:spcAft>
              <a:buClr>
                <a:srgbClr val="000000"/>
              </a:buClr>
              <a:buSzPct val="100694"/>
              <a:buFont typeface="Arial"/>
              <a:buChar char="•"/>
            </a:pPr>
            <a:r>
              <a:rPr lang="x-none" sz="2400" b="0" i="0" u="none" strike="noStrike" cap="none" baseline="0">
                <a:solidFill>
                  <a:srgbClr val="000066"/>
                </a:solidFill>
                <a:latin typeface="Arial"/>
                <a:ea typeface="Arial"/>
                <a:cs typeface="Arial"/>
                <a:sym typeface="Arial"/>
              </a:rPr>
              <a:t>represents “big” mathematical ideas</a:t>
            </a:r>
          </a:p>
          <a:p>
            <a:pPr marL="742950" marR="0" lvl="1" indent="-285750" algn="l" rtl="0">
              <a:lnSpc>
                <a:spcPct val="100000"/>
              </a:lnSpc>
              <a:spcBef>
                <a:spcPts val="480"/>
              </a:spcBef>
              <a:spcAft>
                <a:spcPts val="0"/>
              </a:spcAft>
              <a:buClr>
                <a:srgbClr val="000000"/>
              </a:buClr>
              <a:buSzPct val="100694"/>
              <a:buFont typeface="Arial"/>
              <a:buChar char="•"/>
            </a:pPr>
            <a:r>
              <a:rPr lang="x-none" sz="2400" b="0" i="0" u="none" strike="noStrike" cap="none" baseline="0">
                <a:solidFill>
                  <a:srgbClr val="000066"/>
                </a:solidFill>
                <a:latin typeface="Arial"/>
                <a:ea typeface="Arial"/>
                <a:cs typeface="Arial"/>
                <a:sym typeface="Arial"/>
              </a:rPr>
              <a:t>students construct, refine and use significant math models</a:t>
            </a:r>
          </a:p>
          <a:p>
            <a:pPr marL="0" marR="0" lvl="0" indent="0" algn="l" rtl="0">
              <a:lnSpc>
                <a:spcPct val="100000"/>
              </a:lnSpc>
              <a:spcBef>
                <a:spcPts val="560"/>
              </a:spcBef>
              <a:spcAft>
                <a:spcPts val="0"/>
              </a:spcAft>
              <a:buClr>
                <a:srgbClr val="000066"/>
              </a:buClr>
              <a:buSzPct val="101190"/>
              <a:buFont typeface="Arial"/>
              <a:buChar char="•"/>
            </a:pPr>
            <a:r>
              <a:rPr lang="x-none" sz="2800" b="1" i="0" u="none" strike="noStrike" cap="none" baseline="0">
                <a:solidFill>
                  <a:srgbClr val="000066"/>
                </a:solidFill>
                <a:latin typeface="Arial"/>
                <a:ea typeface="Arial"/>
                <a:cs typeface="Arial"/>
                <a:sym typeface="Arial"/>
              </a:rPr>
              <a:t>Authentic (not contrived)</a:t>
            </a:r>
          </a:p>
          <a:p>
            <a:pPr marL="742950" marR="0" lvl="1" indent="-285750" algn="l" rtl="0">
              <a:lnSpc>
                <a:spcPct val="100000"/>
              </a:lnSpc>
              <a:spcBef>
                <a:spcPts val="480"/>
              </a:spcBef>
              <a:spcAft>
                <a:spcPts val="0"/>
              </a:spcAft>
              <a:buClr>
                <a:srgbClr val="000000"/>
              </a:buClr>
              <a:buSzPct val="100694"/>
              <a:buFont typeface="Arial"/>
              <a:buChar char="•"/>
            </a:pPr>
            <a:r>
              <a:rPr lang="x-none" sz="2400" b="0" i="0" u="none" strike="noStrike" cap="none" baseline="0">
                <a:solidFill>
                  <a:srgbClr val="000066"/>
                </a:solidFill>
                <a:latin typeface="Arial"/>
                <a:ea typeface="Arial"/>
                <a:cs typeface="Arial"/>
                <a:sym typeface="Arial"/>
              </a:rPr>
              <a:t>directly involves meaningful, real-life uses of mathematics</a:t>
            </a:r>
          </a:p>
          <a:p>
            <a:pPr marL="742950" marR="0" lvl="1" indent="-285750" algn="l" rtl="0">
              <a:lnSpc>
                <a:spcPct val="100000"/>
              </a:lnSpc>
              <a:spcBef>
                <a:spcPts val="480"/>
              </a:spcBef>
              <a:spcAft>
                <a:spcPts val="0"/>
              </a:spcAft>
              <a:buClr>
                <a:srgbClr val="000000"/>
              </a:buClr>
              <a:buSzPct val="100694"/>
              <a:buFont typeface="Arial"/>
              <a:buChar char="•"/>
            </a:pPr>
            <a:r>
              <a:rPr lang="x-none" sz="2400" b="0" i="0" u="none" strike="noStrike" cap="none" baseline="0">
                <a:solidFill>
                  <a:srgbClr val="000066"/>
                </a:solidFill>
                <a:latin typeface="Arial"/>
                <a:ea typeface="Arial"/>
                <a:cs typeface="Arial"/>
                <a:sym typeface="Arial"/>
              </a:rPr>
              <a:t>not artificially constrained in terms of the solution</a:t>
            </a:r>
          </a:p>
        </p:txBody>
      </p:sp>
      <p:sp>
        <p:nvSpPr>
          <p:cNvPr id="269" name="Shape 269"/>
          <p:cNvSpPr txBox="1"/>
          <p:nvPr/>
        </p:nvSpPr>
        <p:spPr>
          <a:xfrm>
            <a:off x="457200" y="6111875"/>
            <a:ext cx="8305799" cy="517524"/>
          </a:xfrm>
          <a:prstGeom prst="rect">
            <a:avLst/>
          </a:prstGeom>
          <a:noFill/>
          <a:ln>
            <a:noFill/>
          </a:ln>
        </p:spPr>
        <p:txBody>
          <a:bodyPr lIns="91425" tIns="45700" rIns="91425" bIns="45700" anchor="t" anchorCtr="0">
            <a:spAutoFit/>
          </a:bodyPr>
          <a:lstStyle/>
          <a:p>
            <a:pPr marL="0" marR="0" lvl="0" indent="0" algn="l" rtl="0">
              <a:lnSpc>
                <a:spcPct val="100000"/>
              </a:lnSpc>
              <a:spcBef>
                <a:spcPts val="700"/>
              </a:spcBef>
              <a:spcAft>
                <a:spcPts val="0"/>
              </a:spcAft>
              <a:buClr>
                <a:schemeClr val="dk1"/>
              </a:buClr>
              <a:buSzPct val="25000"/>
              <a:buFont typeface="Arial"/>
              <a:buNone/>
            </a:pPr>
            <a:r>
              <a:rPr lang="x-none" sz="1400" b="0" i="0" u="none" strike="noStrike" cap="none" baseline="0">
                <a:solidFill>
                  <a:schemeClr val="dk1"/>
                </a:solidFill>
                <a:latin typeface="Arial"/>
                <a:ea typeface="Arial"/>
                <a:cs typeface="Arial"/>
                <a:sym typeface="Arial"/>
              </a:rPr>
              <a:t>Source: </a:t>
            </a:r>
            <a:r>
              <a:rPr lang="x-none" sz="1400" b="0" i="1" u="none" strike="noStrike" cap="none" baseline="0">
                <a:solidFill>
                  <a:schemeClr val="dk1"/>
                </a:solidFill>
                <a:latin typeface="Arial"/>
                <a:ea typeface="Arial"/>
                <a:cs typeface="Arial"/>
                <a:sym typeface="Arial"/>
              </a:rPr>
              <a:t>Connecticut Common Core of Learning, Mathematics Assessment Project. </a:t>
            </a:r>
            <a:r>
              <a:rPr lang="x-none" sz="1400" b="0" i="0" u="none" strike="noStrike" cap="none" baseline="0">
                <a:solidFill>
                  <a:schemeClr val="dk1"/>
                </a:solidFill>
                <a:latin typeface="Arial"/>
                <a:ea typeface="Arial"/>
                <a:cs typeface="Arial"/>
                <a:sym typeface="Arial"/>
              </a:rPr>
              <a:t>Sponsored by a grant from the National Science Foundation.</a:t>
            </a:r>
          </a:p>
        </p:txBody>
      </p:sp>
      <p:sp>
        <p:nvSpPr>
          <p:cNvPr id="270" name="Shape 270"/>
          <p:cNvSpPr txBox="1">
            <a:spLocks noGrp="1"/>
          </p:cNvSpPr>
          <p:nvPr>
            <p:ph type="sldNum" idx="12"/>
          </p:nvPr>
        </p:nvSpPr>
        <p:spPr>
          <a:xfrm>
            <a:off x="7391400" y="6248400"/>
            <a:ext cx="1447800" cy="457200"/>
          </a:xfrm>
          <a:prstGeom prst="rect">
            <a:avLst/>
          </a:prstGeom>
          <a:noFill/>
          <a:ln>
            <a:noFill/>
          </a:ln>
        </p:spPr>
        <p:txBody>
          <a:bodyPr lIns="91425" tIns="45700" rIns="91425" bIns="45700" anchor="t" anchorCtr="0">
            <a:spAutoFit/>
          </a:bodyPr>
          <a:lstStyle/>
          <a:p>
            <a:pPr marL="0" marR="0" lvl="0" indent="0" algn="r" rtl="0">
              <a:lnSpc>
                <a:spcPct val="100000"/>
              </a:lnSpc>
              <a:spcBef>
                <a:spcPts val="0"/>
              </a:spcBef>
              <a:spcAft>
                <a:spcPts val="0"/>
              </a:spcAft>
              <a:buSzPct val="25000"/>
              <a:buNone/>
            </a:pPr>
            <a:r>
              <a:rPr lang="x-none"/>
              <a:t> </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5"/>
        <p:cNvGrpSpPr/>
        <p:nvPr/>
      </p:nvGrpSpPr>
      <p:grpSpPr>
        <a:xfrm>
          <a:off x="0" y="0"/>
          <a:ext cx="0" cy="0"/>
          <a:chOff x="0" y="0"/>
          <a:chExt cx="0" cy="0"/>
        </a:xfrm>
      </p:grpSpPr>
      <p:sp>
        <p:nvSpPr>
          <p:cNvPr id="276" name="Shape 276"/>
          <p:cNvSpPr txBox="1">
            <a:spLocks noGrp="1"/>
          </p:cNvSpPr>
          <p:nvPr>
            <p:ph type="title"/>
          </p:nvPr>
        </p:nvSpPr>
        <p:spPr>
          <a:xfrm>
            <a:off x="685800" y="609600"/>
            <a:ext cx="7772400" cy="1143000"/>
          </a:xfrm>
          <a:prstGeom prst="rect">
            <a:avLst/>
          </a:prstGeom>
          <a:solidFill>
            <a:srgbClr val="333399"/>
          </a:solid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lt1"/>
              </a:buClr>
              <a:buSzPct val="25000"/>
              <a:buFont typeface="Arial"/>
              <a:buNone/>
            </a:pPr>
            <a:r>
              <a:rPr lang="x-none" sz="4400" b="0" i="0" u="none" strike="noStrike" cap="none" baseline="0">
                <a:solidFill>
                  <a:schemeClr val="lt1"/>
                </a:solidFill>
                <a:latin typeface="Arial"/>
                <a:ea typeface="Arial"/>
                <a:cs typeface="Arial"/>
                <a:sym typeface="Arial"/>
              </a:rPr>
              <a:t>Characteristics Defined</a:t>
            </a:r>
          </a:p>
        </p:txBody>
      </p:sp>
      <p:sp>
        <p:nvSpPr>
          <p:cNvPr id="277" name="Shape 277"/>
          <p:cNvSpPr txBox="1">
            <a:spLocks noGrp="1"/>
          </p:cNvSpPr>
          <p:nvPr>
            <p:ph type="body" idx="1"/>
          </p:nvPr>
        </p:nvSpPr>
        <p:spPr>
          <a:xfrm>
            <a:off x="685800" y="1981200"/>
            <a:ext cx="7848599" cy="4114800"/>
          </a:xfrm>
          <a:prstGeom prst="rect">
            <a:avLst/>
          </a:prstGeom>
          <a:noFill/>
          <a:ln>
            <a:noFill/>
          </a:ln>
        </p:spPr>
        <p:txBody>
          <a:bodyPr lIns="91425" tIns="45700" rIns="91425" bIns="45700" anchor="t" anchorCtr="0">
            <a:spAutoFit/>
          </a:bodyPr>
          <a:lstStyle/>
          <a:p>
            <a:pPr marL="0" marR="0" lvl="0" indent="0" algn="l" rtl="0">
              <a:lnSpc>
                <a:spcPct val="90000"/>
              </a:lnSpc>
              <a:spcBef>
                <a:spcPts val="560"/>
              </a:spcBef>
              <a:spcAft>
                <a:spcPts val="0"/>
              </a:spcAft>
              <a:buClr>
                <a:srgbClr val="000066"/>
              </a:buClr>
              <a:buSzPct val="101190"/>
              <a:buFont typeface="Arial"/>
              <a:buChar char="•"/>
            </a:pPr>
            <a:r>
              <a:rPr lang="x-none" sz="2800" b="1" i="0" u="none" strike="noStrike" cap="none" baseline="0">
                <a:solidFill>
                  <a:srgbClr val="000066"/>
                </a:solidFill>
                <a:latin typeface="Arial"/>
                <a:ea typeface="Arial"/>
                <a:cs typeface="Arial"/>
                <a:sym typeface="Arial"/>
              </a:rPr>
              <a:t>Equitable (not biased)</a:t>
            </a:r>
          </a:p>
          <a:p>
            <a:pPr marL="742950" marR="0" lvl="1" indent="-285750" algn="l" rtl="0">
              <a:lnSpc>
                <a:spcPct val="90000"/>
              </a:lnSpc>
              <a:spcBef>
                <a:spcPts val="480"/>
              </a:spcBef>
              <a:spcAft>
                <a:spcPts val="0"/>
              </a:spcAft>
              <a:buClr>
                <a:srgbClr val="000000"/>
              </a:buClr>
              <a:buSzPct val="100694"/>
              <a:buFont typeface="Arial"/>
              <a:buChar char="•"/>
            </a:pPr>
            <a:r>
              <a:rPr lang="x-none" sz="2400" b="0" i="0" u="none" strike="noStrike" cap="none" baseline="0">
                <a:solidFill>
                  <a:srgbClr val="000066"/>
                </a:solidFill>
                <a:latin typeface="Arial"/>
                <a:ea typeface="Arial"/>
                <a:cs typeface="Arial"/>
                <a:sym typeface="Arial"/>
              </a:rPr>
              <a:t>gives diverse students opportunities to use their talents and display growth</a:t>
            </a:r>
          </a:p>
          <a:p>
            <a:pPr marL="742950" marR="0" lvl="1" indent="-285750" algn="l" rtl="0">
              <a:lnSpc>
                <a:spcPct val="90000"/>
              </a:lnSpc>
              <a:spcBef>
                <a:spcPts val="480"/>
              </a:spcBef>
              <a:spcAft>
                <a:spcPts val="0"/>
              </a:spcAft>
              <a:buClr>
                <a:srgbClr val="000000"/>
              </a:buClr>
              <a:buSzPct val="100694"/>
              <a:buFont typeface="Arial"/>
              <a:buChar char="•"/>
            </a:pPr>
            <a:r>
              <a:rPr lang="x-none" sz="2400" b="0" i="0" u="none" strike="noStrike" cap="none" baseline="0">
                <a:solidFill>
                  <a:srgbClr val="000066"/>
                </a:solidFill>
                <a:latin typeface="Arial"/>
                <a:ea typeface="Arial"/>
                <a:cs typeface="Arial"/>
                <a:sym typeface="Arial"/>
              </a:rPr>
              <a:t>students apply their own experiences and understandings to solve the problem</a:t>
            </a:r>
          </a:p>
          <a:p>
            <a:pPr marL="0" marR="0" lvl="0" indent="0" algn="l" rtl="0">
              <a:lnSpc>
                <a:spcPct val="90000"/>
              </a:lnSpc>
              <a:spcBef>
                <a:spcPts val="560"/>
              </a:spcBef>
              <a:spcAft>
                <a:spcPts val="0"/>
              </a:spcAft>
              <a:buClr>
                <a:srgbClr val="000066"/>
              </a:buClr>
              <a:buSzPct val="101190"/>
              <a:buFont typeface="Arial"/>
              <a:buChar char="•"/>
            </a:pPr>
            <a:r>
              <a:rPr lang="x-none" sz="2800" b="1" i="0" u="none" strike="noStrike" cap="none" baseline="0">
                <a:solidFill>
                  <a:srgbClr val="000066"/>
                </a:solidFill>
                <a:latin typeface="Arial"/>
                <a:ea typeface="Arial"/>
                <a:cs typeface="Arial"/>
                <a:sym typeface="Arial"/>
              </a:rPr>
              <a:t>Rich (not simplistic)</a:t>
            </a:r>
          </a:p>
          <a:p>
            <a:pPr marL="742950" marR="0" lvl="1" indent="-285750" algn="l" rtl="0">
              <a:lnSpc>
                <a:spcPct val="90000"/>
              </a:lnSpc>
              <a:spcBef>
                <a:spcPts val="480"/>
              </a:spcBef>
              <a:spcAft>
                <a:spcPts val="0"/>
              </a:spcAft>
              <a:buClr>
                <a:srgbClr val="000000"/>
              </a:buClr>
              <a:buSzPct val="100694"/>
              <a:buFont typeface="Arial"/>
              <a:buChar char="•"/>
            </a:pPr>
            <a:r>
              <a:rPr lang="x-none" sz="2400" b="0" i="0" u="none" strike="noStrike" cap="none" baseline="0">
                <a:solidFill>
                  <a:srgbClr val="000066"/>
                </a:solidFill>
                <a:latin typeface="Arial"/>
                <a:ea typeface="Arial"/>
                <a:cs typeface="Arial"/>
                <a:sym typeface="Arial"/>
              </a:rPr>
              <a:t>contains numerous possibilities, including the potential for extensions and connections</a:t>
            </a:r>
          </a:p>
          <a:p>
            <a:pPr marL="742950" marR="0" lvl="1" indent="-285750" algn="l" rtl="0">
              <a:lnSpc>
                <a:spcPct val="90000"/>
              </a:lnSpc>
              <a:spcBef>
                <a:spcPts val="480"/>
              </a:spcBef>
              <a:spcAft>
                <a:spcPts val="0"/>
              </a:spcAft>
              <a:buClr>
                <a:srgbClr val="000000"/>
              </a:buClr>
              <a:buSzPct val="100694"/>
              <a:buFont typeface="Arial"/>
              <a:buChar char="•"/>
            </a:pPr>
            <a:r>
              <a:rPr lang="x-none" sz="2400" b="0" i="0" u="none" strike="noStrike" cap="none" baseline="0">
                <a:solidFill>
                  <a:srgbClr val="000066"/>
                </a:solidFill>
                <a:latin typeface="Arial"/>
                <a:ea typeface="Arial"/>
                <a:cs typeface="Arial"/>
                <a:sym typeface="Arial"/>
              </a:rPr>
              <a:t>encourages students to understand the concepts underneath the mathematical formulas</a:t>
            </a:r>
          </a:p>
        </p:txBody>
      </p:sp>
      <p:sp>
        <p:nvSpPr>
          <p:cNvPr id="278" name="Shape 278"/>
          <p:cNvSpPr txBox="1"/>
          <p:nvPr/>
        </p:nvSpPr>
        <p:spPr>
          <a:xfrm>
            <a:off x="457200" y="6111875"/>
            <a:ext cx="8305799" cy="517524"/>
          </a:xfrm>
          <a:prstGeom prst="rect">
            <a:avLst/>
          </a:prstGeom>
          <a:noFill/>
          <a:ln>
            <a:noFill/>
          </a:ln>
        </p:spPr>
        <p:txBody>
          <a:bodyPr lIns="91425" tIns="45700" rIns="91425" bIns="45700" anchor="t" anchorCtr="0">
            <a:spAutoFit/>
          </a:bodyPr>
          <a:lstStyle/>
          <a:p>
            <a:pPr marL="0" marR="0" lvl="0" indent="0" algn="l" rtl="0">
              <a:lnSpc>
                <a:spcPct val="100000"/>
              </a:lnSpc>
              <a:spcBef>
                <a:spcPts val="700"/>
              </a:spcBef>
              <a:spcAft>
                <a:spcPts val="0"/>
              </a:spcAft>
              <a:buClr>
                <a:schemeClr val="dk1"/>
              </a:buClr>
              <a:buSzPct val="25000"/>
              <a:buFont typeface="Arial"/>
              <a:buNone/>
            </a:pPr>
            <a:r>
              <a:rPr lang="x-none" sz="1400" b="0" i="0" u="none" strike="noStrike" cap="none" baseline="0">
                <a:solidFill>
                  <a:schemeClr val="dk1"/>
                </a:solidFill>
                <a:latin typeface="Arial"/>
                <a:ea typeface="Arial"/>
                <a:cs typeface="Arial"/>
                <a:sym typeface="Arial"/>
              </a:rPr>
              <a:t>Source: </a:t>
            </a:r>
            <a:r>
              <a:rPr lang="x-none" sz="1400" b="0" i="1" u="none" strike="noStrike" cap="none" baseline="0">
                <a:solidFill>
                  <a:schemeClr val="dk1"/>
                </a:solidFill>
                <a:latin typeface="Arial"/>
                <a:ea typeface="Arial"/>
                <a:cs typeface="Arial"/>
                <a:sym typeface="Arial"/>
              </a:rPr>
              <a:t>Connecticut Common Core of Learning, Mathematics Assessment Project. </a:t>
            </a:r>
            <a:r>
              <a:rPr lang="x-none" sz="1400" b="0" i="0" u="none" strike="noStrike" cap="none" baseline="0">
                <a:solidFill>
                  <a:schemeClr val="dk1"/>
                </a:solidFill>
                <a:latin typeface="Arial"/>
                <a:ea typeface="Arial"/>
                <a:cs typeface="Arial"/>
                <a:sym typeface="Arial"/>
              </a:rPr>
              <a:t>Sponsored by a grant from the National Science Foundation.</a:t>
            </a:r>
          </a:p>
        </p:txBody>
      </p:sp>
      <p:sp>
        <p:nvSpPr>
          <p:cNvPr id="279" name="Shape 279"/>
          <p:cNvSpPr txBox="1">
            <a:spLocks noGrp="1"/>
          </p:cNvSpPr>
          <p:nvPr>
            <p:ph type="sldNum" idx="12"/>
          </p:nvPr>
        </p:nvSpPr>
        <p:spPr>
          <a:xfrm>
            <a:off x="7391400" y="6248400"/>
            <a:ext cx="1447800" cy="457200"/>
          </a:xfrm>
          <a:prstGeom prst="rect">
            <a:avLst/>
          </a:prstGeom>
          <a:noFill/>
          <a:ln>
            <a:noFill/>
          </a:ln>
        </p:spPr>
        <p:txBody>
          <a:bodyPr lIns="91425" tIns="45700" rIns="91425" bIns="45700" anchor="t" anchorCtr="0">
            <a:spAutoFit/>
          </a:bodyPr>
          <a:lstStyle/>
          <a:p>
            <a:pPr marL="0" marR="0" lvl="0" indent="0" algn="r" rtl="0">
              <a:lnSpc>
                <a:spcPct val="100000"/>
              </a:lnSpc>
              <a:spcBef>
                <a:spcPts val="0"/>
              </a:spcBef>
              <a:spcAft>
                <a:spcPts val="0"/>
              </a:spcAft>
              <a:buSzPct val="25000"/>
              <a:buNone/>
            </a:pPr>
            <a:r>
              <a:rPr lang="x-none"/>
              <a:t> </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84"/>
        <p:cNvGrpSpPr/>
        <p:nvPr/>
      </p:nvGrpSpPr>
      <p:grpSpPr>
        <a:xfrm>
          <a:off x="0" y="0"/>
          <a:ext cx="0" cy="0"/>
          <a:chOff x="0" y="0"/>
          <a:chExt cx="0" cy="0"/>
        </a:xfrm>
      </p:grpSpPr>
      <p:sp>
        <p:nvSpPr>
          <p:cNvPr id="285" name="Shape 285"/>
          <p:cNvSpPr txBox="1">
            <a:spLocks noGrp="1"/>
          </p:cNvSpPr>
          <p:nvPr>
            <p:ph type="title"/>
          </p:nvPr>
        </p:nvSpPr>
        <p:spPr>
          <a:xfrm>
            <a:off x="685800" y="609600"/>
            <a:ext cx="7772400" cy="1143000"/>
          </a:xfrm>
          <a:prstGeom prst="rect">
            <a:avLst/>
          </a:prstGeom>
          <a:solidFill>
            <a:srgbClr val="333399"/>
          </a:solid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lt1"/>
              </a:buClr>
              <a:buSzPct val="25000"/>
              <a:buFont typeface="Arial"/>
              <a:buNone/>
            </a:pPr>
            <a:r>
              <a:rPr lang="x-none" sz="4400" b="0" i="0" u="none" strike="noStrike" cap="none" baseline="0">
                <a:solidFill>
                  <a:schemeClr val="lt1"/>
                </a:solidFill>
                <a:latin typeface="Arial"/>
                <a:ea typeface="Arial"/>
                <a:cs typeface="Arial"/>
                <a:sym typeface="Arial"/>
              </a:rPr>
              <a:t>Characteristics Defined</a:t>
            </a:r>
          </a:p>
        </p:txBody>
      </p:sp>
      <p:sp>
        <p:nvSpPr>
          <p:cNvPr id="286" name="Shape 286"/>
          <p:cNvSpPr txBox="1">
            <a:spLocks noGrp="1"/>
          </p:cNvSpPr>
          <p:nvPr>
            <p:ph type="body" idx="1"/>
          </p:nvPr>
        </p:nvSpPr>
        <p:spPr>
          <a:xfrm>
            <a:off x="685800" y="1981200"/>
            <a:ext cx="7772400" cy="4114800"/>
          </a:xfrm>
          <a:prstGeom prst="rect">
            <a:avLst/>
          </a:prstGeom>
          <a:noFill/>
          <a:ln>
            <a:noFill/>
          </a:ln>
        </p:spPr>
        <p:txBody>
          <a:bodyPr lIns="91425" tIns="45700" rIns="91425" bIns="45700" anchor="t" anchorCtr="0">
            <a:spAutoFit/>
          </a:bodyPr>
          <a:lstStyle/>
          <a:p>
            <a:pPr marL="0" marR="0" lvl="0" indent="0" algn="l" rtl="0">
              <a:lnSpc>
                <a:spcPct val="100000"/>
              </a:lnSpc>
              <a:spcBef>
                <a:spcPts val="560"/>
              </a:spcBef>
              <a:spcAft>
                <a:spcPts val="0"/>
              </a:spcAft>
              <a:buClr>
                <a:srgbClr val="000066"/>
              </a:buClr>
              <a:buSzPct val="101190"/>
              <a:buFont typeface="Arial"/>
              <a:buChar char="•"/>
            </a:pPr>
            <a:r>
              <a:rPr lang="x-none" sz="2800" b="1" i="0" u="none" strike="noStrike" cap="none" baseline="0">
                <a:solidFill>
                  <a:srgbClr val="000066"/>
                </a:solidFill>
                <a:latin typeface="Arial"/>
                <a:ea typeface="Arial"/>
                <a:cs typeface="Arial"/>
                <a:sym typeface="Arial"/>
              </a:rPr>
              <a:t>Feasible (not impractical)</a:t>
            </a:r>
          </a:p>
          <a:p>
            <a:pPr marL="742950" marR="0" lvl="1" indent="-285750" algn="l" rtl="0">
              <a:lnSpc>
                <a:spcPct val="100000"/>
              </a:lnSpc>
              <a:spcBef>
                <a:spcPts val="480"/>
              </a:spcBef>
              <a:spcAft>
                <a:spcPts val="0"/>
              </a:spcAft>
              <a:buClr>
                <a:srgbClr val="000000"/>
              </a:buClr>
              <a:buSzPct val="100694"/>
              <a:buFont typeface="Arial"/>
              <a:buChar char="•"/>
            </a:pPr>
            <a:r>
              <a:rPr lang="x-none" sz="2400" b="0" i="0" u="none" strike="noStrike" cap="none" baseline="0">
                <a:solidFill>
                  <a:srgbClr val="000066"/>
                </a:solidFill>
                <a:latin typeface="Arial"/>
                <a:ea typeface="Arial"/>
                <a:cs typeface="Arial"/>
                <a:sym typeface="Arial"/>
              </a:rPr>
              <a:t>safe and developmentally appropriate, can be done</a:t>
            </a:r>
          </a:p>
          <a:p>
            <a:pPr marL="0" marR="0" lvl="0" indent="0" algn="l" rtl="0">
              <a:lnSpc>
                <a:spcPct val="100000"/>
              </a:lnSpc>
              <a:spcBef>
                <a:spcPts val="560"/>
              </a:spcBef>
              <a:spcAft>
                <a:spcPts val="0"/>
              </a:spcAft>
              <a:buClr>
                <a:srgbClr val="000066"/>
              </a:buClr>
              <a:buSzPct val="101190"/>
              <a:buFont typeface="Arial"/>
              <a:buChar char="•"/>
            </a:pPr>
            <a:r>
              <a:rPr lang="x-none" sz="2800" b="1" i="0" u="none" strike="noStrike" cap="none" baseline="0">
                <a:solidFill>
                  <a:srgbClr val="000066"/>
                </a:solidFill>
                <a:latin typeface="Arial"/>
                <a:ea typeface="Arial"/>
                <a:cs typeface="Arial"/>
                <a:sym typeface="Arial"/>
              </a:rPr>
              <a:t>Clear (not confusing)</a:t>
            </a:r>
          </a:p>
          <a:p>
            <a:pPr marL="742950" marR="0" lvl="1" indent="-285750" algn="l" rtl="0">
              <a:lnSpc>
                <a:spcPct val="100000"/>
              </a:lnSpc>
              <a:spcBef>
                <a:spcPts val="480"/>
              </a:spcBef>
              <a:spcAft>
                <a:spcPts val="0"/>
              </a:spcAft>
              <a:buClr>
                <a:srgbClr val="000000"/>
              </a:buClr>
              <a:buSzPct val="100694"/>
              <a:buFont typeface="Arial"/>
              <a:buChar char="•"/>
            </a:pPr>
            <a:r>
              <a:rPr lang="x-none" sz="2400" b="0" i="0" u="none" strike="noStrike" cap="none" baseline="0">
                <a:solidFill>
                  <a:srgbClr val="000066"/>
                </a:solidFill>
                <a:latin typeface="Arial"/>
                <a:ea typeface="Arial"/>
                <a:cs typeface="Arial"/>
                <a:sym typeface="Arial"/>
              </a:rPr>
              <a:t>states expectations clearly</a:t>
            </a:r>
          </a:p>
          <a:p>
            <a:pPr marL="0" marR="0" lvl="0" indent="0" algn="l" rtl="0">
              <a:lnSpc>
                <a:spcPct val="100000"/>
              </a:lnSpc>
              <a:spcBef>
                <a:spcPts val="560"/>
              </a:spcBef>
              <a:spcAft>
                <a:spcPts val="0"/>
              </a:spcAft>
              <a:buClr>
                <a:srgbClr val="000066"/>
              </a:buClr>
              <a:buSzPct val="101190"/>
              <a:buFont typeface="Arial"/>
              <a:buChar char="•"/>
            </a:pPr>
            <a:r>
              <a:rPr lang="x-none" sz="2800" b="1" i="0" u="none" strike="noStrike" cap="none" baseline="0">
                <a:solidFill>
                  <a:srgbClr val="000066"/>
                </a:solidFill>
                <a:latin typeface="Arial"/>
                <a:ea typeface="Arial"/>
                <a:cs typeface="Arial"/>
                <a:sym typeface="Arial"/>
              </a:rPr>
              <a:t>Scorable (not vague)</a:t>
            </a:r>
          </a:p>
          <a:p>
            <a:pPr marL="742950" marR="0" lvl="1" indent="-285750" algn="l" rtl="0">
              <a:lnSpc>
                <a:spcPct val="100000"/>
              </a:lnSpc>
              <a:spcBef>
                <a:spcPts val="480"/>
              </a:spcBef>
              <a:spcAft>
                <a:spcPts val="0"/>
              </a:spcAft>
              <a:buClr>
                <a:srgbClr val="000000"/>
              </a:buClr>
              <a:buSzPct val="100694"/>
              <a:buFont typeface="Arial"/>
              <a:buChar char="•"/>
            </a:pPr>
            <a:r>
              <a:rPr lang="x-none" sz="2400" b="0" i="0" u="none" strike="noStrike" cap="none" baseline="0">
                <a:solidFill>
                  <a:srgbClr val="000066"/>
                </a:solidFill>
                <a:latin typeface="Arial"/>
                <a:ea typeface="Arial"/>
                <a:cs typeface="Arial"/>
                <a:sym typeface="Arial"/>
              </a:rPr>
              <a:t>has scoring guide that is easily applied</a:t>
            </a:r>
          </a:p>
          <a:p>
            <a:endParaRPr lang="x-none" sz="2400" b="0" i="0" u="none" strike="noStrike" cap="none" baseline="0">
              <a:solidFill>
                <a:srgbClr val="000066"/>
              </a:solidFill>
              <a:latin typeface="Arial"/>
              <a:ea typeface="Arial"/>
              <a:cs typeface="Arial"/>
              <a:sym typeface="Arial"/>
            </a:endParaRPr>
          </a:p>
          <a:p>
            <a:endParaRPr lang="x-none" sz="2400" b="0" i="0" u="none" strike="noStrike" cap="none" baseline="0">
              <a:solidFill>
                <a:srgbClr val="000066"/>
              </a:solidFill>
              <a:latin typeface="Arial"/>
              <a:ea typeface="Arial"/>
              <a:cs typeface="Arial"/>
              <a:sym typeface="Arial"/>
            </a:endParaRPr>
          </a:p>
        </p:txBody>
      </p:sp>
      <p:sp>
        <p:nvSpPr>
          <p:cNvPr id="287" name="Shape 287"/>
          <p:cNvSpPr txBox="1"/>
          <p:nvPr/>
        </p:nvSpPr>
        <p:spPr>
          <a:xfrm>
            <a:off x="457200" y="6111875"/>
            <a:ext cx="8305799" cy="517524"/>
          </a:xfrm>
          <a:prstGeom prst="rect">
            <a:avLst/>
          </a:prstGeom>
          <a:noFill/>
          <a:ln>
            <a:noFill/>
          </a:ln>
        </p:spPr>
        <p:txBody>
          <a:bodyPr lIns="91425" tIns="45700" rIns="91425" bIns="45700" anchor="t" anchorCtr="0">
            <a:spAutoFit/>
          </a:bodyPr>
          <a:lstStyle/>
          <a:p>
            <a:pPr marL="0" marR="0" lvl="0" indent="0" algn="l" rtl="0">
              <a:lnSpc>
                <a:spcPct val="100000"/>
              </a:lnSpc>
              <a:spcBef>
                <a:spcPts val="700"/>
              </a:spcBef>
              <a:spcAft>
                <a:spcPts val="0"/>
              </a:spcAft>
              <a:buClr>
                <a:schemeClr val="dk1"/>
              </a:buClr>
              <a:buSzPct val="25000"/>
              <a:buFont typeface="Arial"/>
              <a:buNone/>
            </a:pPr>
            <a:r>
              <a:rPr lang="x-none" sz="1400" b="0" i="0" u="none" strike="noStrike" cap="none" baseline="0">
                <a:solidFill>
                  <a:srgbClr val="000066"/>
                </a:solidFill>
                <a:latin typeface="Arial"/>
                <a:ea typeface="Arial"/>
                <a:cs typeface="Arial"/>
                <a:sym typeface="Arial"/>
              </a:rPr>
              <a:t>Source: </a:t>
            </a:r>
            <a:r>
              <a:rPr lang="x-none" sz="1400" b="0" i="1" u="none" strike="noStrike" cap="none" baseline="0">
                <a:solidFill>
                  <a:srgbClr val="000066"/>
                </a:solidFill>
                <a:latin typeface="Arial"/>
                <a:ea typeface="Arial"/>
                <a:cs typeface="Arial"/>
                <a:sym typeface="Arial"/>
              </a:rPr>
              <a:t>Connecticut Common Core of Learning, Mathematics Assessment Project. </a:t>
            </a:r>
            <a:r>
              <a:rPr lang="x-none" sz="1400" b="0" i="0" u="none" strike="noStrike" cap="none" baseline="0">
                <a:solidFill>
                  <a:srgbClr val="000066"/>
                </a:solidFill>
                <a:latin typeface="Arial"/>
                <a:ea typeface="Arial"/>
                <a:cs typeface="Arial"/>
                <a:sym typeface="Arial"/>
              </a:rPr>
              <a:t>Sponsored by a grant from the National Science Foundation.</a:t>
            </a:r>
          </a:p>
        </p:txBody>
      </p:sp>
      <p:sp>
        <p:nvSpPr>
          <p:cNvPr id="288" name="Shape 288"/>
          <p:cNvSpPr txBox="1">
            <a:spLocks noGrp="1"/>
          </p:cNvSpPr>
          <p:nvPr>
            <p:ph type="sldNum" idx="12"/>
          </p:nvPr>
        </p:nvSpPr>
        <p:spPr>
          <a:xfrm>
            <a:off x="7391400" y="6248400"/>
            <a:ext cx="1447800" cy="457200"/>
          </a:xfrm>
          <a:prstGeom prst="rect">
            <a:avLst/>
          </a:prstGeom>
          <a:noFill/>
          <a:ln>
            <a:noFill/>
          </a:ln>
        </p:spPr>
        <p:txBody>
          <a:bodyPr lIns="91425" tIns="45700" rIns="91425" bIns="45700" anchor="t" anchorCtr="0">
            <a:spAutoFit/>
          </a:bodyPr>
          <a:lstStyle/>
          <a:p>
            <a:pPr marL="0" marR="0" lvl="0" indent="0" algn="r" rtl="0">
              <a:lnSpc>
                <a:spcPct val="100000"/>
              </a:lnSpc>
              <a:spcBef>
                <a:spcPts val="0"/>
              </a:spcBef>
              <a:spcAft>
                <a:spcPts val="0"/>
              </a:spcAft>
              <a:buSzPct val="25000"/>
              <a:buNone/>
            </a:pPr>
            <a:r>
              <a:rPr lang="x-none"/>
              <a:t> </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3"/>
        <p:cNvGrpSpPr/>
        <p:nvPr/>
      </p:nvGrpSpPr>
      <p:grpSpPr>
        <a:xfrm>
          <a:off x="0" y="0"/>
          <a:ext cx="0" cy="0"/>
          <a:chOff x="0" y="0"/>
          <a:chExt cx="0" cy="0"/>
        </a:xfrm>
      </p:grpSpPr>
      <p:sp>
        <p:nvSpPr>
          <p:cNvPr id="294" name="Shape 294"/>
          <p:cNvSpPr txBox="1">
            <a:spLocks noGrp="1"/>
          </p:cNvSpPr>
          <p:nvPr>
            <p:ph type="title"/>
          </p:nvPr>
        </p:nvSpPr>
        <p:spPr>
          <a:xfrm>
            <a:off x="685800" y="609600"/>
            <a:ext cx="7772400" cy="1143000"/>
          </a:xfrm>
          <a:prstGeom prst="rect">
            <a:avLst/>
          </a:prstGeom>
          <a:solidFill>
            <a:srgbClr val="333399"/>
          </a:solid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lt1"/>
              </a:buClr>
              <a:buSzPct val="25000"/>
              <a:buFont typeface="Arial"/>
              <a:buNone/>
            </a:pPr>
            <a:r>
              <a:rPr lang="x-none" sz="4400" b="0" i="0" u="none" strike="noStrike" cap="none" baseline="0">
                <a:solidFill>
                  <a:schemeClr val="lt1"/>
                </a:solidFill>
                <a:latin typeface="Arial"/>
                <a:ea typeface="Arial"/>
                <a:cs typeface="Arial"/>
                <a:sym typeface="Arial"/>
              </a:rPr>
              <a:t>Characteristics Defined</a:t>
            </a:r>
          </a:p>
        </p:txBody>
      </p:sp>
      <p:sp>
        <p:nvSpPr>
          <p:cNvPr id="295" name="Shape 295"/>
          <p:cNvSpPr txBox="1">
            <a:spLocks noGrp="1"/>
          </p:cNvSpPr>
          <p:nvPr>
            <p:ph type="body" idx="1"/>
          </p:nvPr>
        </p:nvSpPr>
        <p:spPr>
          <a:xfrm>
            <a:off x="685800" y="1981200"/>
            <a:ext cx="7772400" cy="4114800"/>
          </a:xfrm>
          <a:prstGeom prst="rect">
            <a:avLst/>
          </a:prstGeom>
          <a:noFill/>
          <a:ln>
            <a:noFill/>
          </a:ln>
        </p:spPr>
        <p:txBody>
          <a:bodyPr lIns="91425" tIns="45700" rIns="91425" bIns="45700" anchor="t" anchorCtr="0">
            <a:spAutoFit/>
          </a:bodyPr>
          <a:lstStyle/>
          <a:p>
            <a:pPr marL="0" marR="0" lvl="0" indent="0" algn="l" rtl="0">
              <a:lnSpc>
                <a:spcPct val="100000"/>
              </a:lnSpc>
              <a:spcBef>
                <a:spcPts val="560"/>
              </a:spcBef>
              <a:spcAft>
                <a:spcPts val="0"/>
              </a:spcAft>
              <a:buClr>
                <a:srgbClr val="000066"/>
              </a:buClr>
              <a:buSzPct val="101190"/>
              <a:buFont typeface="Arial"/>
              <a:buChar char="•"/>
            </a:pPr>
            <a:r>
              <a:rPr lang="x-none" sz="2800" b="1" i="0" u="none" strike="noStrike" cap="none" baseline="0">
                <a:solidFill>
                  <a:srgbClr val="000066"/>
                </a:solidFill>
                <a:latin typeface="Arial"/>
                <a:ea typeface="Arial"/>
                <a:cs typeface="Arial"/>
                <a:sym typeface="Arial"/>
              </a:rPr>
              <a:t>Active (not passive)</a:t>
            </a:r>
          </a:p>
          <a:p>
            <a:pPr marL="742950" marR="0" lvl="1" indent="-285750" algn="l" rtl="0">
              <a:lnSpc>
                <a:spcPct val="100000"/>
              </a:lnSpc>
              <a:spcBef>
                <a:spcPts val="480"/>
              </a:spcBef>
              <a:spcAft>
                <a:spcPts val="0"/>
              </a:spcAft>
              <a:buClr>
                <a:srgbClr val="000000"/>
              </a:buClr>
              <a:buSzPct val="100694"/>
              <a:buFont typeface="Arial"/>
              <a:buChar char="•"/>
            </a:pPr>
            <a:r>
              <a:rPr lang="x-none" sz="2400" b="0" i="0" u="none" strike="noStrike" cap="none" baseline="0">
                <a:solidFill>
                  <a:srgbClr val="000066"/>
                </a:solidFill>
                <a:latin typeface="Arial"/>
                <a:ea typeface="Arial"/>
                <a:cs typeface="Arial"/>
                <a:sym typeface="Arial"/>
              </a:rPr>
              <a:t>student is worker and decision-maker</a:t>
            </a:r>
          </a:p>
          <a:p>
            <a:pPr marL="742950" marR="0" lvl="1" indent="-285750" algn="l" rtl="0">
              <a:lnSpc>
                <a:spcPct val="100000"/>
              </a:lnSpc>
              <a:spcBef>
                <a:spcPts val="480"/>
              </a:spcBef>
              <a:spcAft>
                <a:spcPts val="0"/>
              </a:spcAft>
              <a:buClr>
                <a:srgbClr val="000000"/>
              </a:buClr>
              <a:buSzPct val="100694"/>
              <a:buFont typeface="Arial"/>
              <a:buChar char="•"/>
            </a:pPr>
            <a:r>
              <a:rPr lang="x-none" sz="2400" b="0" i="0" u="none" strike="noStrike" cap="none" baseline="0">
                <a:solidFill>
                  <a:srgbClr val="000066"/>
                </a:solidFill>
                <a:latin typeface="Arial"/>
                <a:ea typeface="Arial"/>
                <a:cs typeface="Arial"/>
                <a:sym typeface="Arial"/>
              </a:rPr>
              <a:t>student interacts with others</a:t>
            </a:r>
          </a:p>
          <a:p>
            <a:pPr marL="742950" marR="0" lvl="1" indent="-285750" algn="l" rtl="0">
              <a:lnSpc>
                <a:spcPct val="100000"/>
              </a:lnSpc>
              <a:spcBef>
                <a:spcPts val="480"/>
              </a:spcBef>
              <a:spcAft>
                <a:spcPts val="0"/>
              </a:spcAft>
              <a:buClr>
                <a:srgbClr val="000000"/>
              </a:buClr>
              <a:buSzPct val="100694"/>
              <a:buFont typeface="Arial"/>
              <a:buChar char="•"/>
            </a:pPr>
            <a:r>
              <a:rPr lang="x-none" sz="2400" b="0" i="0" u="none" strike="noStrike" cap="none" baseline="0">
                <a:solidFill>
                  <a:srgbClr val="000066"/>
                </a:solidFill>
                <a:latin typeface="Arial"/>
                <a:ea typeface="Arial"/>
                <a:cs typeface="Arial"/>
                <a:sym typeface="Arial"/>
              </a:rPr>
              <a:t>student uses mathematical models to understand concepts</a:t>
            </a:r>
          </a:p>
          <a:p>
            <a:pPr marL="0" marR="0" lvl="0" indent="0" algn="l" rtl="0">
              <a:lnSpc>
                <a:spcPct val="100000"/>
              </a:lnSpc>
              <a:spcBef>
                <a:spcPts val="560"/>
              </a:spcBef>
              <a:spcAft>
                <a:spcPts val="0"/>
              </a:spcAft>
              <a:buClr>
                <a:srgbClr val="000066"/>
              </a:buClr>
              <a:buSzPct val="101190"/>
              <a:buFont typeface="Arial"/>
              <a:buChar char="•"/>
            </a:pPr>
            <a:r>
              <a:rPr lang="x-none" sz="2800" b="1" i="0" u="none" strike="noStrike" cap="none" baseline="0">
                <a:solidFill>
                  <a:srgbClr val="000066"/>
                </a:solidFill>
                <a:latin typeface="Arial"/>
                <a:ea typeface="Arial"/>
                <a:cs typeface="Arial"/>
                <a:sym typeface="Arial"/>
              </a:rPr>
              <a:t>Accessible (not just for some students)</a:t>
            </a:r>
          </a:p>
          <a:p>
            <a:pPr marL="742950" marR="0" lvl="1" indent="-285750" algn="l" rtl="0">
              <a:lnSpc>
                <a:spcPct val="100000"/>
              </a:lnSpc>
              <a:spcBef>
                <a:spcPts val="480"/>
              </a:spcBef>
              <a:spcAft>
                <a:spcPts val="0"/>
              </a:spcAft>
              <a:buClr>
                <a:srgbClr val="000000"/>
              </a:buClr>
              <a:buSzPct val="100694"/>
              <a:buFont typeface="Arial"/>
              <a:buChar char="•"/>
            </a:pPr>
            <a:r>
              <a:rPr lang="x-none" sz="2400" b="0" i="0" u="none" strike="noStrike" cap="none" baseline="0">
                <a:solidFill>
                  <a:srgbClr val="000066"/>
                </a:solidFill>
                <a:latin typeface="Arial"/>
                <a:ea typeface="Arial"/>
                <a:cs typeface="Arial"/>
                <a:sym typeface="Arial"/>
              </a:rPr>
              <a:t>students with widely differing levels of mathematical ability can work actively and productively on the activity by accessing it at multiple entry points.</a:t>
            </a:r>
          </a:p>
        </p:txBody>
      </p:sp>
      <p:sp>
        <p:nvSpPr>
          <p:cNvPr id="296" name="Shape 296"/>
          <p:cNvSpPr txBox="1"/>
          <p:nvPr/>
        </p:nvSpPr>
        <p:spPr>
          <a:xfrm>
            <a:off x="457200" y="6096000"/>
            <a:ext cx="8305799" cy="517524"/>
          </a:xfrm>
          <a:prstGeom prst="rect">
            <a:avLst/>
          </a:prstGeom>
          <a:noFill/>
          <a:ln>
            <a:noFill/>
          </a:ln>
        </p:spPr>
        <p:txBody>
          <a:bodyPr lIns="91425" tIns="45700" rIns="91425" bIns="45700" anchor="t" anchorCtr="0">
            <a:spAutoFit/>
          </a:bodyPr>
          <a:lstStyle/>
          <a:p>
            <a:pPr marL="0" marR="0" lvl="0" indent="0" algn="l" rtl="0">
              <a:lnSpc>
                <a:spcPct val="100000"/>
              </a:lnSpc>
              <a:spcBef>
                <a:spcPts val="700"/>
              </a:spcBef>
              <a:spcAft>
                <a:spcPts val="0"/>
              </a:spcAft>
              <a:buClr>
                <a:schemeClr val="dk1"/>
              </a:buClr>
              <a:buSzPct val="25000"/>
              <a:buFont typeface="Arial"/>
              <a:buNone/>
            </a:pPr>
            <a:r>
              <a:rPr lang="x-none" sz="1400" b="0" i="0" u="none" strike="noStrike" cap="none" baseline="0">
                <a:solidFill>
                  <a:srgbClr val="000066"/>
                </a:solidFill>
                <a:latin typeface="Arial"/>
                <a:ea typeface="Arial"/>
                <a:cs typeface="Arial"/>
                <a:sym typeface="Arial"/>
              </a:rPr>
              <a:t>Source: Adapted from </a:t>
            </a:r>
            <a:r>
              <a:rPr lang="x-none" sz="1400" b="0" i="1" u="none" strike="noStrike" cap="none" baseline="0">
                <a:solidFill>
                  <a:srgbClr val="000066"/>
                </a:solidFill>
                <a:latin typeface="Arial"/>
                <a:ea typeface="Arial"/>
                <a:cs typeface="Arial"/>
                <a:sym typeface="Arial"/>
              </a:rPr>
              <a:t>Connecticut Common Core of Learning, Mathematics Assessment Project. </a:t>
            </a:r>
            <a:r>
              <a:rPr lang="x-none" sz="1400" b="0" i="0" u="none" strike="noStrike" cap="none" baseline="0">
                <a:solidFill>
                  <a:srgbClr val="000066"/>
                </a:solidFill>
                <a:latin typeface="Arial"/>
                <a:ea typeface="Arial"/>
                <a:cs typeface="Arial"/>
                <a:sym typeface="Arial"/>
              </a:rPr>
              <a:t>Sponsored by a grant from the National Science Foundation.</a:t>
            </a:r>
          </a:p>
        </p:txBody>
      </p:sp>
      <p:sp>
        <p:nvSpPr>
          <p:cNvPr id="297" name="Shape 297"/>
          <p:cNvSpPr txBox="1">
            <a:spLocks noGrp="1"/>
          </p:cNvSpPr>
          <p:nvPr>
            <p:ph type="sldNum" idx="12"/>
          </p:nvPr>
        </p:nvSpPr>
        <p:spPr>
          <a:xfrm>
            <a:off x="7391400" y="6248400"/>
            <a:ext cx="1447800" cy="457200"/>
          </a:xfrm>
          <a:prstGeom prst="rect">
            <a:avLst/>
          </a:prstGeom>
          <a:noFill/>
          <a:ln>
            <a:noFill/>
          </a:ln>
        </p:spPr>
        <p:txBody>
          <a:bodyPr lIns="91425" tIns="45700" rIns="91425" bIns="45700" anchor="t" anchorCtr="0">
            <a:spAutoFit/>
          </a:bodyPr>
          <a:lstStyle/>
          <a:p>
            <a:pPr marL="0" marR="0" lvl="0" indent="0" algn="r" rtl="0">
              <a:lnSpc>
                <a:spcPct val="100000"/>
              </a:lnSpc>
              <a:spcBef>
                <a:spcPts val="0"/>
              </a:spcBef>
              <a:spcAft>
                <a:spcPts val="0"/>
              </a:spcAft>
              <a:buSzPct val="25000"/>
              <a:buNone/>
            </a:pPr>
            <a:r>
              <a:rPr lang="x-none"/>
              <a:t> </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2"/>
        <p:cNvGrpSpPr/>
        <p:nvPr/>
      </p:nvGrpSpPr>
      <p:grpSpPr>
        <a:xfrm>
          <a:off x="0" y="0"/>
          <a:ext cx="0" cy="0"/>
          <a:chOff x="0" y="0"/>
          <a:chExt cx="0" cy="0"/>
        </a:xfrm>
      </p:grpSpPr>
      <p:sp>
        <p:nvSpPr>
          <p:cNvPr id="303" name="Shape 303"/>
          <p:cNvSpPr txBox="1">
            <a:spLocks noGrp="1"/>
          </p:cNvSpPr>
          <p:nvPr>
            <p:ph type="title"/>
          </p:nvPr>
        </p:nvSpPr>
        <p:spPr>
          <a:xfrm>
            <a:off x="685800" y="609600"/>
            <a:ext cx="7772400" cy="1143000"/>
          </a:xfrm>
          <a:prstGeom prst="rect">
            <a:avLst/>
          </a:prstGeom>
          <a:solidFill>
            <a:srgbClr val="333399"/>
          </a:solid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lt1"/>
              </a:buClr>
              <a:buSzPct val="25000"/>
              <a:buFont typeface="Arial"/>
              <a:buNone/>
            </a:pPr>
            <a:r>
              <a:rPr lang="x-none" sz="4400" b="0" i="0" u="none" strike="noStrike" cap="none" baseline="0">
                <a:solidFill>
                  <a:schemeClr val="lt1"/>
                </a:solidFill>
                <a:latin typeface="Arial"/>
                <a:ea typeface="Arial"/>
                <a:cs typeface="Arial"/>
                <a:sym typeface="Arial"/>
              </a:rPr>
              <a:t>Student Work</a:t>
            </a:r>
          </a:p>
        </p:txBody>
      </p:sp>
      <p:sp>
        <p:nvSpPr>
          <p:cNvPr id="304" name="Shape 304"/>
          <p:cNvSpPr txBox="1">
            <a:spLocks noGrp="1"/>
          </p:cNvSpPr>
          <p:nvPr>
            <p:ph type="body" idx="1"/>
          </p:nvPr>
        </p:nvSpPr>
        <p:spPr>
          <a:xfrm>
            <a:off x="685800" y="1981200"/>
            <a:ext cx="7772400" cy="4114800"/>
          </a:xfrm>
          <a:prstGeom prst="rect">
            <a:avLst/>
          </a:prstGeom>
          <a:noFill/>
          <a:ln>
            <a:noFill/>
          </a:ln>
        </p:spPr>
        <p:txBody>
          <a:bodyPr lIns="91425" tIns="45700" rIns="91425" bIns="45700" anchor="t" anchorCtr="0">
            <a:spAutoFit/>
          </a:bodyPr>
          <a:lstStyle/>
          <a:p>
            <a:pPr marL="0" marR="0" lvl="0" indent="0" algn="l" rtl="0">
              <a:lnSpc>
                <a:spcPct val="100000"/>
              </a:lnSpc>
              <a:spcBef>
                <a:spcPts val="640"/>
              </a:spcBef>
              <a:spcAft>
                <a:spcPts val="0"/>
              </a:spcAft>
              <a:buClr>
                <a:srgbClr val="000066"/>
              </a:buClr>
              <a:buSzPct val="98958"/>
              <a:buFont typeface="Arial"/>
              <a:buChar char="•"/>
            </a:pPr>
            <a:r>
              <a:rPr lang="x-none" sz="3200" b="0" i="0" u="none" strike="noStrike" cap="none" baseline="0">
                <a:solidFill>
                  <a:srgbClr val="000066"/>
                </a:solidFill>
                <a:latin typeface="Arial"/>
                <a:ea typeface="Arial"/>
                <a:cs typeface="Arial"/>
                <a:sym typeface="Arial"/>
              </a:rPr>
              <a:t>Please use this task with your students and e-mail us scanned copies of student work that meet the following characteristics:</a:t>
            </a:r>
          </a:p>
          <a:p>
            <a:pPr marL="742950" marR="0" lvl="1" indent="-285750" algn="l" rtl="0">
              <a:lnSpc>
                <a:spcPct val="100000"/>
              </a:lnSpc>
              <a:spcBef>
                <a:spcPts val="560"/>
              </a:spcBef>
              <a:spcAft>
                <a:spcPts val="0"/>
              </a:spcAft>
              <a:buClr>
                <a:srgbClr val="000000"/>
              </a:buClr>
              <a:buSzPct val="101190"/>
              <a:buFont typeface="Arial"/>
              <a:buChar char="•"/>
            </a:pPr>
            <a:r>
              <a:rPr lang="x-none" sz="2800" b="0" i="0" u="none" strike="noStrike" cap="none" baseline="0">
                <a:solidFill>
                  <a:srgbClr val="000066"/>
                </a:solidFill>
                <a:latin typeface="Arial"/>
                <a:ea typeface="Arial"/>
                <a:cs typeface="Arial"/>
                <a:sym typeface="Arial"/>
              </a:rPr>
              <a:t>Anonymous (blot out the names)</a:t>
            </a:r>
          </a:p>
          <a:p>
            <a:pPr marL="742950" marR="0" lvl="1" indent="-285750" algn="l" rtl="0">
              <a:lnSpc>
                <a:spcPct val="100000"/>
              </a:lnSpc>
              <a:spcBef>
                <a:spcPts val="560"/>
              </a:spcBef>
              <a:spcAft>
                <a:spcPts val="0"/>
              </a:spcAft>
              <a:buClr>
                <a:srgbClr val="000000"/>
              </a:buClr>
              <a:buSzPct val="101190"/>
              <a:buFont typeface="Arial"/>
              <a:buChar char="•"/>
            </a:pPr>
            <a:r>
              <a:rPr lang="x-none" sz="2800" b="0" i="0" u="none" strike="noStrike" cap="none" baseline="0">
                <a:solidFill>
                  <a:srgbClr val="000066"/>
                </a:solidFill>
                <a:latin typeface="Arial"/>
                <a:ea typeface="Arial"/>
                <a:cs typeface="Arial"/>
                <a:sym typeface="Arial"/>
              </a:rPr>
              <a:t>Representative of your students</a:t>
            </a:r>
          </a:p>
          <a:p>
            <a:pPr marL="742950" marR="0" lvl="1" indent="-285750" algn="l" rtl="0">
              <a:lnSpc>
                <a:spcPct val="100000"/>
              </a:lnSpc>
              <a:spcBef>
                <a:spcPts val="560"/>
              </a:spcBef>
              <a:spcAft>
                <a:spcPts val="0"/>
              </a:spcAft>
              <a:buClr>
                <a:srgbClr val="000000"/>
              </a:buClr>
              <a:buSzPct val="101190"/>
              <a:buFont typeface="Arial"/>
              <a:buChar char="•"/>
            </a:pPr>
            <a:r>
              <a:rPr lang="x-none" sz="2800" b="0" i="0" u="none" strike="noStrike" cap="none" baseline="0">
                <a:solidFill>
                  <a:srgbClr val="000066"/>
                </a:solidFill>
                <a:latin typeface="Arial"/>
                <a:ea typeface="Arial"/>
                <a:cs typeface="Arial"/>
                <a:sym typeface="Arial"/>
              </a:rPr>
              <a:t>Readable </a:t>
            </a:r>
          </a:p>
          <a:p>
            <a:pPr marL="742950" marR="0" lvl="1" indent="-285750" algn="l" rtl="0">
              <a:lnSpc>
                <a:spcPct val="100000"/>
              </a:lnSpc>
              <a:spcBef>
                <a:spcPts val="560"/>
              </a:spcBef>
              <a:spcAft>
                <a:spcPts val="0"/>
              </a:spcAft>
              <a:buClr>
                <a:srgbClr val="000000"/>
              </a:buClr>
              <a:buSzPct val="101190"/>
              <a:buFont typeface="Arial"/>
              <a:buChar char="•"/>
            </a:pPr>
            <a:r>
              <a:rPr lang="x-none" sz="2800" b="0" i="0" u="none" strike="noStrike" cap="none" baseline="0">
                <a:solidFill>
                  <a:srgbClr val="000066"/>
                </a:solidFill>
                <a:latin typeface="Arial"/>
                <a:ea typeface="Arial"/>
                <a:cs typeface="Arial"/>
                <a:sym typeface="Arial"/>
              </a:rPr>
              <a:t>E-mail to: commoncorecircles@gmail.com</a:t>
            </a:r>
          </a:p>
        </p:txBody>
      </p:sp>
      <p:sp>
        <p:nvSpPr>
          <p:cNvPr id="305" name="Shape 305"/>
          <p:cNvSpPr txBox="1">
            <a:spLocks noGrp="1"/>
          </p:cNvSpPr>
          <p:nvPr>
            <p:ph type="sldNum" idx="12"/>
          </p:nvPr>
        </p:nvSpPr>
        <p:spPr>
          <a:xfrm>
            <a:off x="7391400" y="6248400"/>
            <a:ext cx="1447800" cy="457200"/>
          </a:xfrm>
          <a:prstGeom prst="rect">
            <a:avLst/>
          </a:prstGeom>
          <a:noFill/>
          <a:ln>
            <a:noFill/>
          </a:ln>
        </p:spPr>
        <p:txBody>
          <a:bodyPr lIns="91425" tIns="45700" rIns="91425" bIns="45700" anchor="t" anchorCtr="0">
            <a:spAutoFit/>
          </a:bodyPr>
          <a:lstStyle/>
          <a:p>
            <a:pPr marL="0" marR="0" lvl="0" indent="0" algn="r" rtl="0">
              <a:lnSpc>
                <a:spcPct val="100000"/>
              </a:lnSpc>
              <a:spcBef>
                <a:spcPts val="0"/>
              </a:spcBef>
              <a:spcAft>
                <a:spcPts val="0"/>
              </a:spcAft>
              <a:buSzPct val="25000"/>
              <a:buNone/>
            </a:pPr>
            <a:r>
              <a:rPr lang="x-none"/>
              <a:t> </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0"/>
        <p:cNvGrpSpPr/>
        <p:nvPr/>
      </p:nvGrpSpPr>
      <p:grpSpPr>
        <a:xfrm>
          <a:off x="0" y="0"/>
          <a:ext cx="0" cy="0"/>
          <a:chOff x="0" y="0"/>
          <a:chExt cx="0" cy="0"/>
        </a:xfrm>
      </p:grpSpPr>
      <p:sp>
        <p:nvSpPr>
          <p:cNvPr id="311" name="Shape 311"/>
          <p:cNvSpPr txBox="1">
            <a:spLocks noGrp="1"/>
          </p:cNvSpPr>
          <p:nvPr>
            <p:ph type="title"/>
          </p:nvPr>
        </p:nvSpPr>
        <p:spPr>
          <a:xfrm>
            <a:off x="685800" y="609600"/>
            <a:ext cx="7772400" cy="1143000"/>
          </a:xfrm>
          <a:prstGeom prst="rect">
            <a:avLst/>
          </a:prstGeom>
          <a:solidFill>
            <a:srgbClr val="333399"/>
          </a:solid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lt1"/>
              </a:buClr>
              <a:buSzPct val="25000"/>
              <a:buFont typeface="Arial"/>
              <a:buNone/>
            </a:pPr>
            <a:r>
              <a:rPr lang="x-none" sz="4000" b="0" i="0" u="none" strike="noStrike" cap="none" baseline="0">
                <a:solidFill>
                  <a:schemeClr val="lt1"/>
                </a:solidFill>
                <a:latin typeface="Arial"/>
                <a:ea typeface="Arial"/>
                <a:cs typeface="Arial"/>
                <a:sym typeface="Arial"/>
              </a:rPr>
              <a:t>Resources Related to the Five Practices</a:t>
            </a:r>
          </a:p>
        </p:txBody>
      </p:sp>
      <p:sp>
        <p:nvSpPr>
          <p:cNvPr id="312" name="Shape 312"/>
          <p:cNvSpPr txBox="1">
            <a:spLocks noGrp="1"/>
          </p:cNvSpPr>
          <p:nvPr>
            <p:ph type="body" idx="1"/>
          </p:nvPr>
        </p:nvSpPr>
        <p:spPr>
          <a:xfrm>
            <a:off x="685800" y="1981200"/>
            <a:ext cx="7772400" cy="4114800"/>
          </a:xfrm>
          <a:prstGeom prst="rect">
            <a:avLst/>
          </a:prstGeom>
          <a:noFill/>
          <a:ln>
            <a:noFill/>
          </a:ln>
        </p:spPr>
        <p:txBody>
          <a:bodyPr lIns="91425" tIns="45700" rIns="91425" bIns="45700" anchor="t" anchorCtr="0">
            <a:spAutoFit/>
          </a:bodyPr>
          <a:lstStyle/>
          <a:p>
            <a:pPr marL="0" marR="0" lvl="0" indent="0" algn="l" rtl="0">
              <a:lnSpc>
                <a:spcPct val="90000"/>
              </a:lnSpc>
              <a:spcBef>
                <a:spcPts val="440"/>
              </a:spcBef>
              <a:spcAft>
                <a:spcPts val="0"/>
              </a:spcAft>
              <a:buClr>
                <a:srgbClr val="000066"/>
              </a:buClr>
              <a:buSzPct val="98484"/>
              <a:buFont typeface="Arial"/>
              <a:buChar char="•"/>
            </a:pPr>
            <a:r>
              <a:rPr lang="x-none" sz="2200" b="0" i="0" u="none" strike="noStrike" cap="none" baseline="0">
                <a:solidFill>
                  <a:srgbClr val="000066"/>
                </a:solidFill>
                <a:latin typeface="Arial"/>
                <a:ea typeface="Arial"/>
                <a:cs typeface="Arial"/>
                <a:sym typeface="Arial"/>
              </a:rPr>
              <a:t>Smith, M.S., Hughes, E.K., &amp; Engle, R.A., &amp; Stein, M.K. (2009). Orchestrating discussions. </a:t>
            </a:r>
            <a:r>
              <a:rPr lang="x-none" sz="2200" b="0" i="1" u="none" strike="noStrike" cap="none" baseline="0">
                <a:solidFill>
                  <a:srgbClr val="000066"/>
                </a:solidFill>
                <a:latin typeface="Arial"/>
                <a:ea typeface="Arial"/>
                <a:cs typeface="Arial"/>
                <a:sym typeface="Arial"/>
              </a:rPr>
              <a:t>Mathematics Teaching in the Middle School, 14 </a:t>
            </a:r>
            <a:r>
              <a:rPr lang="x-none" sz="2200" b="0" i="0" u="none" strike="noStrike" cap="none" baseline="0">
                <a:solidFill>
                  <a:srgbClr val="000066"/>
                </a:solidFill>
                <a:latin typeface="Arial"/>
                <a:ea typeface="Arial"/>
                <a:cs typeface="Arial"/>
                <a:sym typeface="Arial"/>
              </a:rPr>
              <a:t>(9), 549-556.</a:t>
            </a:r>
          </a:p>
          <a:p>
            <a:pPr marL="0" marR="0" lvl="0" indent="0" algn="l" rtl="0">
              <a:lnSpc>
                <a:spcPct val="90000"/>
              </a:lnSpc>
              <a:spcBef>
                <a:spcPts val="440"/>
              </a:spcBef>
              <a:spcAft>
                <a:spcPts val="0"/>
              </a:spcAft>
              <a:buClr>
                <a:srgbClr val="000066"/>
              </a:buClr>
              <a:buSzPct val="98484"/>
              <a:buFont typeface="Arial"/>
              <a:buChar char="•"/>
            </a:pPr>
            <a:r>
              <a:rPr lang="x-none" sz="2200" b="0" i="0" u="none" strike="noStrike" cap="none" baseline="0">
                <a:solidFill>
                  <a:srgbClr val="000066"/>
                </a:solidFill>
                <a:latin typeface="Arial"/>
                <a:ea typeface="Arial"/>
                <a:cs typeface="Arial"/>
                <a:sym typeface="Arial"/>
              </a:rPr>
              <a:t>Stein, M.K., Engle, R.A., Smith, M.S., &amp; Hughes, E.K. (2008).Orchestrating productive mathematical discussions: Helping teachers learn to better incorporate student thinking.  </a:t>
            </a:r>
            <a:r>
              <a:rPr lang="x-none" sz="2200" b="0" i="1" u="none" strike="noStrike" cap="none" baseline="0">
                <a:solidFill>
                  <a:srgbClr val="000066"/>
                </a:solidFill>
                <a:latin typeface="Arial"/>
                <a:ea typeface="Arial"/>
                <a:cs typeface="Arial"/>
                <a:sym typeface="Arial"/>
              </a:rPr>
              <a:t>Mathematical Thinking and Learning, 10,</a:t>
            </a:r>
            <a:r>
              <a:rPr lang="x-none" sz="2200" b="0" i="0" u="none" strike="noStrike" cap="none" baseline="0">
                <a:solidFill>
                  <a:srgbClr val="000066"/>
                </a:solidFill>
                <a:latin typeface="Arial"/>
                <a:ea typeface="Arial"/>
                <a:cs typeface="Arial"/>
                <a:sym typeface="Arial"/>
              </a:rPr>
              <a:t> 313-340.</a:t>
            </a:r>
          </a:p>
          <a:p>
            <a:pPr marL="0" marR="0" lvl="0" indent="0" algn="l" rtl="0">
              <a:lnSpc>
                <a:spcPct val="90000"/>
              </a:lnSpc>
              <a:spcBef>
                <a:spcPts val="440"/>
              </a:spcBef>
              <a:spcAft>
                <a:spcPts val="0"/>
              </a:spcAft>
              <a:buClr>
                <a:srgbClr val="000066"/>
              </a:buClr>
              <a:buSzPct val="98484"/>
              <a:buFont typeface="Arial"/>
              <a:buChar char="•"/>
            </a:pPr>
            <a:r>
              <a:rPr lang="x-none" sz="2200" b="0" i="0" u="none" strike="noStrike" cap="none" baseline="0">
                <a:solidFill>
                  <a:srgbClr val="000066"/>
                </a:solidFill>
                <a:latin typeface="Arial"/>
                <a:ea typeface="Arial"/>
                <a:cs typeface="Arial"/>
                <a:sym typeface="Arial"/>
              </a:rPr>
              <a:t>Smith, M.S., &amp; Stein, M.K. (in press). </a:t>
            </a:r>
            <a:r>
              <a:rPr lang="x-none" sz="2200" b="0" i="1" u="none" strike="noStrike" cap="none" baseline="0">
                <a:solidFill>
                  <a:srgbClr val="000066"/>
                </a:solidFill>
                <a:latin typeface="Arial"/>
                <a:ea typeface="Arial"/>
                <a:cs typeface="Arial"/>
                <a:sym typeface="Arial"/>
              </a:rPr>
              <a:t>Orchestrating Mathematical Discussions</a:t>
            </a:r>
            <a:r>
              <a:rPr lang="x-none" sz="2200" b="0" i="0" u="none" strike="noStrike" cap="none" baseline="0">
                <a:solidFill>
                  <a:srgbClr val="000066"/>
                </a:solidFill>
                <a:latin typeface="Arial"/>
                <a:ea typeface="Arial"/>
                <a:cs typeface="Arial"/>
                <a:sym typeface="Arial"/>
              </a:rPr>
              <a:t>.  National Council of Teachers of Mathematics.</a:t>
            </a:r>
          </a:p>
          <a:p>
            <a:endParaRPr lang="x-none" sz="2200" b="0" i="0" u="none" strike="noStrike" cap="none" baseline="0">
              <a:solidFill>
                <a:srgbClr val="000066"/>
              </a:solidFill>
              <a:latin typeface="Arial"/>
              <a:ea typeface="Arial"/>
              <a:cs typeface="Arial"/>
              <a:sym typeface="Arial"/>
            </a:endParaRPr>
          </a:p>
        </p:txBody>
      </p:sp>
      <p:sp>
        <p:nvSpPr>
          <p:cNvPr id="313" name="Shape 313"/>
          <p:cNvSpPr txBox="1">
            <a:spLocks noGrp="1"/>
          </p:cNvSpPr>
          <p:nvPr>
            <p:ph type="sldNum" idx="12"/>
          </p:nvPr>
        </p:nvSpPr>
        <p:spPr>
          <a:xfrm>
            <a:off x="7391400" y="6248400"/>
            <a:ext cx="1447800" cy="457200"/>
          </a:xfrm>
          <a:prstGeom prst="rect">
            <a:avLst/>
          </a:prstGeom>
          <a:noFill/>
          <a:ln>
            <a:noFill/>
          </a:ln>
        </p:spPr>
        <p:txBody>
          <a:bodyPr lIns="91425" tIns="45700" rIns="91425" bIns="45700" anchor="t" anchorCtr="0">
            <a:spAutoFit/>
          </a:bodyPr>
          <a:lstStyle/>
          <a:p>
            <a:pPr marL="0" marR="0" lvl="0" indent="0" algn="r" rtl="0">
              <a:lnSpc>
                <a:spcPct val="100000"/>
              </a:lnSpc>
              <a:spcBef>
                <a:spcPts val="0"/>
              </a:spcBef>
              <a:spcAft>
                <a:spcPts val="0"/>
              </a:spcAft>
              <a:buSzPct val="25000"/>
              <a:buNone/>
            </a:pPr>
            <a:r>
              <a:rPr lang="x-none"/>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685800" y="609600"/>
            <a:ext cx="7772400" cy="1143000"/>
          </a:xfrm>
          <a:prstGeom prst="rect">
            <a:avLst/>
          </a:prstGeom>
          <a:solidFill>
            <a:srgbClr val="333399"/>
          </a:solid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lt1"/>
              </a:buClr>
              <a:buSzPct val="25000"/>
              <a:buFont typeface="Arial"/>
              <a:buNone/>
            </a:pPr>
            <a:r>
              <a:rPr lang="x-none" sz="4000" b="0" i="0" u="none" strike="noStrike" cap="none" baseline="0">
                <a:solidFill>
                  <a:schemeClr val="lt1"/>
                </a:solidFill>
                <a:latin typeface="Arial"/>
                <a:ea typeface="Arial"/>
                <a:cs typeface="Arial"/>
                <a:sym typeface="Arial"/>
              </a:rPr>
              <a:t>What is a </a:t>
            </a:r>
            <a:br>
              <a:rPr lang="x-none" sz="4000" b="0" i="0" u="none" strike="noStrike" cap="none" baseline="0">
                <a:solidFill>
                  <a:schemeClr val="lt1"/>
                </a:solidFill>
                <a:latin typeface="Arial"/>
                <a:ea typeface="Arial"/>
                <a:cs typeface="Arial"/>
                <a:sym typeface="Arial"/>
              </a:rPr>
            </a:br>
            <a:r>
              <a:rPr lang="x-none" sz="4000" b="0" i="0" u="none" strike="noStrike" cap="none" baseline="0">
                <a:solidFill>
                  <a:schemeClr val="lt1"/>
                </a:solidFill>
                <a:latin typeface="Arial"/>
                <a:ea typeface="Arial"/>
                <a:cs typeface="Arial"/>
                <a:sym typeface="Arial"/>
              </a:rPr>
              <a:t>Common Core Math Circle?</a:t>
            </a:r>
          </a:p>
        </p:txBody>
      </p:sp>
      <p:sp>
        <p:nvSpPr>
          <p:cNvPr id="51" name="Shape 51"/>
          <p:cNvSpPr txBox="1">
            <a:spLocks noGrp="1"/>
          </p:cNvSpPr>
          <p:nvPr>
            <p:ph type="body" idx="1"/>
          </p:nvPr>
        </p:nvSpPr>
        <p:spPr>
          <a:xfrm>
            <a:off x="685800" y="1981200"/>
            <a:ext cx="7772400" cy="4114800"/>
          </a:xfrm>
          <a:prstGeom prst="rect">
            <a:avLst/>
          </a:prstGeom>
          <a:noFill/>
          <a:ln>
            <a:noFill/>
          </a:ln>
        </p:spPr>
        <p:txBody>
          <a:bodyPr lIns="91425" tIns="45700" rIns="91425" bIns="45700" anchor="t" anchorCtr="0">
            <a:spAutoFit/>
          </a:bodyPr>
          <a:lstStyle/>
          <a:p>
            <a:pPr marL="0" marR="0" lvl="0" indent="0" algn="l" rtl="0">
              <a:lnSpc>
                <a:spcPct val="90000"/>
              </a:lnSpc>
              <a:spcBef>
                <a:spcPts val="560"/>
              </a:spcBef>
              <a:spcAft>
                <a:spcPts val="0"/>
              </a:spcAft>
              <a:buClr>
                <a:srgbClr val="000066"/>
              </a:buClr>
              <a:buSzPct val="101190"/>
              <a:buFont typeface="Arial"/>
              <a:buChar char="•"/>
            </a:pPr>
            <a:r>
              <a:rPr lang="x-none" sz="2800" b="0" i="0" u="none" strike="noStrike" cap="none" baseline="0">
                <a:solidFill>
                  <a:srgbClr val="000066"/>
                </a:solidFill>
                <a:latin typeface="Arial"/>
                <a:ea typeface="Arial"/>
                <a:cs typeface="Arial"/>
                <a:sym typeface="Arial"/>
              </a:rPr>
              <a:t>Inspired by Math Circles</a:t>
            </a:r>
          </a:p>
          <a:p>
            <a:pPr marL="742950" marR="0" lvl="1" indent="-285750" algn="l" rtl="0">
              <a:lnSpc>
                <a:spcPct val="90000"/>
              </a:lnSpc>
              <a:spcBef>
                <a:spcPts val="480"/>
              </a:spcBef>
              <a:spcAft>
                <a:spcPts val="0"/>
              </a:spcAft>
              <a:buClr>
                <a:srgbClr val="000000"/>
              </a:buClr>
              <a:buSzPct val="100694"/>
              <a:buFont typeface="Arial"/>
              <a:buChar char="•"/>
            </a:pPr>
            <a:r>
              <a:rPr lang="x-none" sz="2400" b="0" i="0" u="none" strike="noStrike" cap="none" baseline="0">
                <a:solidFill>
                  <a:srgbClr val="000066"/>
                </a:solidFill>
                <a:latin typeface="Arial"/>
                <a:ea typeface="Arial"/>
                <a:cs typeface="Arial"/>
                <a:sym typeface="Arial"/>
              </a:rPr>
              <a:t>Student Math Circles</a:t>
            </a:r>
          </a:p>
          <a:p>
            <a:pPr marL="1143000" marR="0" lvl="2" indent="-228600" algn="l" rtl="0">
              <a:lnSpc>
                <a:spcPct val="90000"/>
              </a:lnSpc>
              <a:spcBef>
                <a:spcPts val="400"/>
              </a:spcBef>
              <a:spcAft>
                <a:spcPts val="0"/>
              </a:spcAft>
              <a:buClr>
                <a:srgbClr val="000000"/>
              </a:buClr>
              <a:buSzPct val="100000"/>
              <a:buFont typeface="Arial"/>
              <a:buChar char="•"/>
            </a:pPr>
            <a:r>
              <a:rPr lang="x-none" sz="2000" b="0" i="0" u="none" strike="noStrike" cap="none" baseline="0">
                <a:solidFill>
                  <a:srgbClr val="000066"/>
                </a:solidFill>
                <a:latin typeface="Arial"/>
                <a:ea typeface="Arial"/>
                <a:cs typeface="Arial"/>
                <a:sym typeface="Arial"/>
              </a:rPr>
              <a:t>A social context for students to explore math</a:t>
            </a:r>
          </a:p>
          <a:p>
            <a:pPr marL="742950" marR="0" lvl="1" indent="-285750" algn="l" rtl="0">
              <a:lnSpc>
                <a:spcPct val="90000"/>
              </a:lnSpc>
              <a:spcBef>
                <a:spcPts val="480"/>
              </a:spcBef>
              <a:spcAft>
                <a:spcPts val="0"/>
              </a:spcAft>
              <a:buClr>
                <a:srgbClr val="000000"/>
              </a:buClr>
              <a:buSzPct val="100694"/>
              <a:buFont typeface="Arial"/>
              <a:buChar char="•"/>
            </a:pPr>
            <a:r>
              <a:rPr lang="x-none" sz="2400" b="0" i="0" u="none" strike="noStrike" cap="none" baseline="0">
                <a:solidFill>
                  <a:srgbClr val="000066"/>
                </a:solidFill>
                <a:latin typeface="Arial"/>
                <a:ea typeface="Arial"/>
                <a:cs typeface="Arial"/>
                <a:sym typeface="Arial"/>
              </a:rPr>
              <a:t>Teacher Math Circles</a:t>
            </a:r>
          </a:p>
          <a:p>
            <a:pPr marL="1143000" marR="0" lvl="2" indent="-228600" algn="l" rtl="0">
              <a:lnSpc>
                <a:spcPct val="90000"/>
              </a:lnSpc>
              <a:spcBef>
                <a:spcPts val="400"/>
              </a:spcBef>
              <a:spcAft>
                <a:spcPts val="0"/>
              </a:spcAft>
              <a:buClr>
                <a:srgbClr val="000000"/>
              </a:buClr>
              <a:buSzPct val="100000"/>
              <a:buFont typeface="Arial"/>
              <a:buChar char="•"/>
            </a:pPr>
            <a:r>
              <a:rPr lang="x-none" sz="2000" b="0" i="0" u="none" strike="noStrike" cap="none" baseline="0">
                <a:solidFill>
                  <a:srgbClr val="000066"/>
                </a:solidFill>
                <a:latin typeface="Arial"/>
                <a:ea typeface="Arial"/>
                <a:cs typeface="Arial"/>
                <a:sym typeface="Arial"/>
              </a:rPr>
              <a:t>A social context for teachers to explore math and its pedagogy.</a:t>
            </a:r>
          </a:p>
          <a:p>
            <a:pPr marL="0" marR="0" lvl="0" indent="0" algn="l" rtl="0">
              <a:lnSpc>
                <a:spcPct val="90000"/>
              </a:lnSpc>
              <a:spcBef>
                <a:spcPts val="560"/>
              </a:spcBef>
              <a:spcAft>
                <a:spcPts val="0"/>
              </a:spcAft>
              <a:buClr>
                <a:srgbClr val="000066"/>
              </a:buClr>
              <a:buSzPct val="101190"/>
              <a:buFont typeface="Arial"/>
              <a:buChar char="•"/>
            </a:pPr>
            <a:r>
              <a:rPr lang="x-none" sz="2800" b="0" i="0" u="none" strike="noStrike" cap="none" baseline="0">
                <a:solidFill>
                  <a:srgbClr val="000066"/>
                </a:solidFill>
                <a:latin typeface="Arial"/>
                <a:ea typeface="Arial"/>
                <a:cs typeface="Arial"/>
                <a:sym typeface="Arial"/>
              </a:rPr>
              <a:t>Common Core Math Circles</a:t>
            </a:r>
          </a:p>
          <a:p>
            <a:pPr marL="742950" marR="0" lvl="1" indent="-285750" algn="l" rtl="0">
              <a:lnSpc>
                <a:spcPct val="90000"/>
              </a:lnSpc>
              <a:spcBef>
                <a:spcPts val="480"/>
              </a:spcBef>
              <a:spcAft>
                <a:spcPts val="0"/>
              </a:spcAft>
              <a:buClr>
                <a:srgbClr val="000000"/>
              </a:buClr>
              <a:buSzPct val="100694"/>
              <a:buFont typeface="Arial"/>
              <a:buChar char="•"/>
            </a:pPr>
            <a:r>
              <a:rPr lang="x-none" sz="2400" b="0" i="0" u="none" strike="noStrike" cap="none" baseline="0">
                <a:solidFill>
                  <a:srgbClr val="000066"/>
                </a:solidFill>
                <a:latin typeface="Arial"/>
                <a:ea typeface="Arial"/>
                <a:cs typeface="Arial"/>
                <a:sym typeface="Arial"/>
              </a:rPr>
              <a:t>A social context for teachers to explore Common Core Math Standards and related pedagogy.</a:t>
            </a:r>
          </a:p>
          <a:p>
            <a:pPr marL="742950" marR="0" lvl="1" indent="-285750" algn="l" rtl="0">
              <a:lnSpc>
                <a:spcPct val="90000"/>
              </a:lnSpc>
              <a:spcBef>
                <a:spcPts val="480"/>
              </a:spcBef>
              <a:spcAft>
                <a:spcPts val="0"/>
              </a:spcAft>
              <a:buClr>
                <a:srgbClr val="000000"/>
              </a:buClr>
              <a:buSzPct val="100694"/>
              <a:buFont typeface="Arial"/>
              <a:buChar char="•"/>
            </a:pPr>
            <a:r>
              <a:rPr lang="x-none" sz="2400" b="0" i="0" u="none" strike="noStrike" cap="none" baseline="0">
                <a:solidFill>
                  <a:srgbClr val="000066"/>
                </a:solidFill>
                <a:latin typeface="Arial"/>
                <a:ea typeface="Arial"/>
                <a:cs typeface="Arial"/>
                <a:sym typeface="Arial"/>
              </a:rPr>
              <a:t>Presentations will be available for CMC-S Affiliates.</a:t>
            </a:r>
          </a:p>
          <a:p>
            <a:endParaRPr lang="x-none" sz="2400" b="0" i="0" u="none" strike="noStrike" cap="none" baseline="0">
              <a:solidFill>
                <a:srgbClr val="000066"/>
              </a:solidFill>
              <a:latin typeface="Arial"/>
              <a:ea typeface="Arial"/>
              <a:cs typeface="Arial"/>
              <a:sym typeface="Arial"/>
            </a:endParaRPr>
          </a:p>
          <a:p>
            <a:endParaRPr lang="x-none" sz="2400" b="0" i="0" u="none" strike="noStrike" cap="none" baseline="0">
              <a:solidFill>
                <a:srgbClr val="000066"/>
              </a:solidFill>
              <a:latin typeface="Arial"/>
              <a:ea typeface="Arial"/>
              <a:cs typeface="Arial"/>
              <a:sym typeface="Arial"/>
            </a:endParaRPr>
          </a:p>
        </p:txBody>
      </p:sp>
      <p:sp>
        <p:nvSpPr>
          <p:cNvPr id="52" name="Shape 52"/>
          <p:cNvSpPr txBox="1"/>
          <p:nvPr/>
        </p:nvSpPr>
        <p:spPr>
          <a:xfrm>
            <a:off x="1447800" y="6172200"/>
            <a:ext cx="6705599" cy="336549"/>
          </a:xfrm>
          <a:prstGeom prst="rect">
            <a:avLst/>
          </a:prstGeom>
          <a:noFill/>
          <a:ln>
            <a:noFill/>
          </a:ln>
        </p:spPr>
        <p:txBody>
          <a:bodyPr lIns="91425" tIns="45700" rIns="91425" bIns="45700" anchor="t" anchorCtr="0">
            <a:spAutoFit/>
          </a:bodyPr>
          <a:lstStyle/>
          <a:p>
            <a:pPr marL="0" marR="0" lvl="0" indent="0" algn="ctr" rtl="0">
              <a:lnSpc>
                <a:spcPct val="100000"/>
              </a:lnSpc>
              <a:spcBef>
                <a:spcPts val="800"/>
              </a:spcBef>
              <a:spcAft>
                <a:spcPts val="0"/>
              </a:spcAft>
              <a:buClr>
                <a:schemeClr val="dk1"/>
              </a:buClr>
              <a:buSzPct val="25000"/>
              <a:buFont typeface="Arial"/>
              <a:buNone/>
            </a:pPr>
            <a:r>
              <a:rPr lang="x-none" sz="1600" b="0" i="0" u="none" strike="noStrike" cap="none" baseline="0">
                <a:solidFill>
                  <a:schemeClr val="dk1"/>
                </a:solidFill>
                <a:latin typeface="Arial"/>
                <a:ea typeface="Arial"/>
                <a:cs typeface="Arial"/>
                <a:sym typeface="Arial"/>
              </a:rPr>
              <a:t>http://www.mathteacherscircle.org/news.html</a:t>
            </a:r>
          </a:p>
        </p:txBody>
      </p:sp>
      <p:sp>
        <p:nvSpPr>
          <p:cNvPr id="53" name="Shape 53"/>
          <p:cNvSpPr txBox="1">
            <a:spLocks noGrp="1"/>
          </p:cNvSpPr>
          <p:nvPr>
            <p:ph type="sldNum" idx="12"/>
          </p:nvPr>
        </p:nvSpPr>
        <p:spPr>
          <a:xfrm>
            <a:off x="7391400" y="6248400"/>
            <a:ext cx="1447800" cy="457200"/>
          </a:xfrm>
          <a:prstGeom prst="rect">
            <a:avLst/>
          </a:prstGeom>
          <a:noFill/>
          <a:ln>
            <a:noFill/>
          </a:ln>
        </p:spPr>
        <p:txBody>
          <a:bodyPr lIns="91425" tIns="45700" rIns="91425" bIns="45700" anchor="t" anchorCtr="0">
            <a:spAutoFit/>
          </a:bodyPr>
          <a:lstStyle/>
          <a:p>
            <a:pPr marL="0" marR="0" lvl="0" indent="0" algn="r" rtl="0">
              <a:lnSpc>
                <a:spcPct val="100000"/>
              </a:lnSpc>
              <a:spcBef>
                <a:spcPts val="0"/>
              </a:spcBef>
              <a:spcAft>
                <a:spcPts val="0"/>
              </a:spcAft>
              <a:buSzPct val="25000"/>
              <a:buNone/>
            </a:pPr>
            <a:r>
              <a:rPr lang="x-none"/>
              <a:t>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685800" y="609600"/>
            <a:ext cx="7772400" cy="1143000"/>
          </a:xfrm>
          <a:prstGeom prst="rect">
            <a:avLst/>
          </a:prstGeom>
          <a:solidFill>
            <a:srgbClr val="333399"/>
          </a:solid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lt1"/>
              </a:buClr>
              <a:buSzPct val="25000"/>
              <a:buFont typeface="Arial"/>
              <a:buNone/>
            </a:pPr>
            <a:r>
              <a:rPr lang="x-none" sz="4400" b="0" i="0" u="none" strike="noStrike" cap="none" baseline="0">
                <a:solidFill>
                  <a:schemeClr val="lt1"/>
                </a:solidFill>
                <a:latin typeface="Arial"/>
                <a:ea typeface="Arial"/>
                <a:cs typeface="Arial"/>
                <a:sym typeface="Arial"/>
              </a:rPr>
              <a:t>Team Transport </a:t>
            </a:r>
          </a:p>
        </p:txBody>
      </p:sp>
      <p:sp>
        <p:nvSpPr>
          <p:cNvPr id="60" name="Shape 60"/>
          <p:cNvSpPr txBox="1">
            <a:spLocks noGrp="1"/>
          </p:cNvSpPr>
          <p:nvPr>
            <p:ph type="body" idx="1"/>
          </p:nvPr>
        </p:nvSpPr>
        <p:spPr>
          <a:xfrm>
            <a:off x="685800" y="1981200"/>
            <a:ext cx="7772400" cy="4114800"/>
          </a:xfrm>
          <a:prstGeom prst="rect">
            <a:avLst/>
          </a:prstGeom>
          <a:noFill/>
          <a:ln>
            <a:noFill/>
          </a:ln>
        </p:spPr>
        <p:txBody>
          <a:bodyPr lIns="91425" tIns="45700" rIns="91425" bIns="45700" anchor="t" anchorCtr="0">
            <a:spAutoFit/>
          </a:bodyPr>
          <a:lstStyle/>
          <a:p>
            <a:pPr marL="0" marR="0" lvl="0" indent="0" algn="l" rtl="0">
              <a:lnSpc>
                <a:spcPct val="100000"/>
              </a:lnSpc>
              <a:spcBef>
                <a:spcPts val="640"/>
              </a:spcBef>
              <a:spcAft>
                <a:spcPts val="0"/>
              </a:spcAft>
              <a:buClr>
                <a:srgbClr val="000066"/>
              </a:buClr>
              <a:buSzPct val="98958"/>
              <a:buFont typeface="Arial"/>
              <a:buChar char="•"/>
            </a:pPr>
            <a:r>
              <a:rPr lang="x-none" sz="3200" b="0" i="0" u="none" strike="noStrike" cap="none" baseline="0">
                <a:solidFill>
                  <a:srgbClr val="000066"/>
                </a:solidFill>
                <a:latin typeface="Arial"/>
                <a:ea typeface="Arial"/>
                <a:cs typeface="Arial"/>
                <a:sym typeface="Arial"/>
              </a:rPr>
              <a:t>Instructions:</a:t>
            </a:r>
          </a:p>
          <a:p>
            <a:pPr marL="742950" marR="0" lvl="1" indent="-285750" algn="l" rtl="0">
              <a:lnSpc>
                <a:spcPct val="100000"/>
              </a:lnSpc>
              <a:spcBef>
                <a:spcPts val="560"/>
              </a:spcBef>
              <a:spcAft>
                <a:spcPts val="0"/>
              </a:spcAft>
              <a:buClr>
                <a:srgbClr val="000000"/>
              </a:buClr>
              <a:buSzPct val="101190"/>
              <a:buFont typeface="Arial"/>
              <a:buChar char="•"/>
            </a:pPr>
            <a:r>
              <a:rPr lang="x-none" sz="2800" b="0" i="0" u="none" strike="noStrike" cap="none" baseline="0">
                <a:solidFill>
                  <a:srgbClr val="000066"/>
                </a:solidFill>
                <a:latin typeface="Arial"/>
                <a:ea typeface="Arial"/>
                <a:cs typeface="Arial"/>
                <a:sym typeface="Arial"/>
              </a:rPr>
              <a:t>Solve the task as an adult learner.</a:t>
            </a:r>
          </a:p>
          <a:p>
            <a:pPr marL="742950" marR="0" lvl="1" indent="-285750" algn="l" rtl="0">
              <a:lnSpc>
                <a:spcPct val="100000"/>
              </a:lnSpc>
              <a:spcBef>
                <a:spcPts val="560"/>
              </a:spcBef>
              <a:spcAft>
                <a:spcPts val="0"/>
              </a:spcAft>
              <a:buClr>
                <a:srgbClr val="000000"/>
              </a:buClr>
              <a:buSzPct val="101190"/>
              <a:buFont typeface="Arial"/>
              <a:buChar char="•"/>
            </a:pPr>
            <a:r>
              <a:rPr lang="x-none" sz="2800" b="0" i="0" u="none" strike="noStrike" cap="none" baseline="0">
                <a:solidFill>
                  <a:srgbClr val="000066"/>
                </a:solidFill>
                <a:latin typeface="Arial"/>
                <a:ea typeface="Arial"/>
                <a:cs typeface="Arial"/>
                <a:sym typeface="Arial"/>
              </a:rPr>
              <a:t>Once you have solved it, solve it another way.</a:t>
            </a:r>
          </a:p>
          <a:p>
            <a:pPr marL="742950" marR="0" lvl="1" indent="-285750" algn="l" rtl="0">
              <a:lnSpc>
                <a:spcPct val="100000"/>
              </a:lnSpc>
              <a:spcBef>
                <a:spcPts val="560"/>
              </a:spcBef>
              <a:spcAft>
                <a:spcPts val="0"/>
              </a:spcAft>
              <a:buClr>
                <a:srgbClr val="000000"/>
              </a:buClr>
              <a:buSzPct val="101190"/>
              <a:buFont typeface="Arial"/>
              <a:buChar char="•"/>
            </a:pPr>
            <a:r>
              <a:rPr lang="x-none" sz="2800" b="0" i="0" u="none" strike="noStrike" cap="none" baseline="0">
                <a:solidFill>
                  <a:srgbClr val="000066"/>
                </a:solidFill>
                <a:latin typeface="Arial"/>
                <a:ea typeface="Arial"/>
                <a:cs typeface="Arial"/>
                <a:sym typeface="Arial"/>
              </a:rPr>
              <a:t>Then solve it in another way…</a:t>
            </a:r>
          </a:p>
        </p:txBody>
      </p:sp>
      <p:sp>
        <p:nvSpPr>
          <p:cNvPr id="61" name="Shape 61"/>
          <p:cNvSpPr txBox="1">
            <a:spLocks noGrp="1"/>
          </p:cNvSpPr>
          <p:nvPr>
            <p:ph type="sldNum" idx="12"/>
          </p:nvPr>
        </p:nvSpPr>
        <p:spPr>
          <a:xfrm>
            <a:off x="7391400" y="6248400"/>
            <a:ext cx="1447800" cy="457200"/>
          </a:xfrm>
          <a:prstGeom prst="rect">
            <a:avLst/>
          </a:prstGeom>
          <a:noFill/>
          <a:ln>
            <a:noFill/>
          </a:ln>
        </p:spPr>
        <p:txBody>
          <a:bodyPr lIns="91425" tIns="45700" rIns="91425" bIns="45700" anchor="t" anchorCtr="0">
            <a:spAutoFit/>
          </a:bodyPr>
          <a:lstStyle/>
          <a:p>
            <a:pPr marL="0" marR="0" lvl="0" indent="0" algn="r" rtl="0">
              <a:lnSpc>
                <a:spcPct val="100000"/>
              </a:lnSpc>
              <a:spcBef>
                <a:spcPts val="0"/>
              </a:spcBef>
              <a:spcAft>
                <a:spcPts val="0"/>
              </a:spcAft>
              <a:buSzPct val="25000"/>
              <a:buNone/>
            </a:pPr>
            <a:r>
              <a:rPr lang="x-none"/>
              <a:t>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685800" y="457200"/>
            <a:ext cx="7772400" cy="1143000"/>
          </a:xfrm>
          <a:prstGeom prst="rect">
            <a:avLst/>
          </a:prstGeom>
          <a:solidFill>
            <a:srgbClr val="333399"/>
          </a:solid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lt1"/>
              </a:buClr>
              <a:buSzPct val="25000"/>
              <a:buFont typeface="Arial"/>
              <a:buNone/>
            </a:pPr>
            <a:r>
              <a:rPr lang="x-none" sz="4400" b="0" i="0" u="none" strike="noStrike" cap="none" baseline="0">
                <a:solidFill>
                  <a:schemeClr val="lt1"/>
                </a:solidFill>
                <a:latin typeface="Arial"/>
                <a:ea typeface="Arial"/>
                <a:cs typeface="Arial"/>
                <a:sym typeface="Arial"/>
              </a:rPr>
              <a:t>Team Transport</a:t>
            </a:r>
          </a:p>
        </p:txBody>
      </p:sp>
      <p:sp>
        <p:nvSpPr>
          <p:cNvPr id="68" name="Shape 68"/>
          <p:cNvSpPr txBox="1">
            <a:spLocks noGrp="1"/>
          </p:cNvSpPr>
          <p:nvPr>
            <p:ph type="body" idx="1"/>
          </p:nvPr>
        </p:nvSpPr>
        <p:spPr>
          <a:xfrm>
            <a:off x="228600" y="1676400"/>
            <a:ext cx="8534399" cy="4114800"/>
          </a:xfrm>
          <a:prstGeom prst="rect">
            <a:avLst/>
          </a:prstGeom>
          <a:noFill/>
          <a:ln>
            <a:noFill/>
          </a:ln>
        </p:spPr>
        <p:txBody>
          <a:bodyPr lIns="91425" tIns="45700" rIns="91425" bIns="45700" anchor="t" anchorCtr="0">
            <a:spAutoFit/>
          </a:bodyPr>
          <a:lstStyle/>
          <a:p>
            <a:pPr marL="0" marR="0" lvl="0" indent="0" algn="l" rtl="0">
              <a:lnSpc>
                <a:spcPct val="90000"/>
              </a:lnSpc>
              <a:spcBef>
                <a:spcPts val="560"/>
              </a:spcBef>
              <a:spcAft>
                <a:spcPts val="0"/>
              </a:spcAft>
              <a:buClr>
                <a:srgbClr val="000066"/>
              </a:buClr>
              <a:buSzPct val="101190"/>
              <a:buFont typeface="Arial"/>
              <a:buChar char="•"/>
            </a:pPr>
            <a:r>
              <a:rPr lang="x-none" sz="2800" b="0" i="0" u="none" strike="noStrike" cap="none" baseline="0">
                <a:solidFill>
                  <a:schemeClr val="dk1"/>
                </a:solidFill>
                <a:latin typeface="Arial"/>
                <a:ea typeface="Arial"/>
                <a:cs typeface="Arial"/>
                <a:sym typeface="Arial"/>
              </a:rPr>
              <a:t>Max is organizing a trip to a football game for 150 students.</a:t>
            </a:r>
          </a:p>
          <a:p>
            <a:pPr marL="742950" marR="0" lvl="1" indent="-285750" algn="l" rtl="0">
              <a:lnSpc>
                <a:spcPct val="90000"/>
              </a:lnSpc>
              <a:spcBef>
                <a:spcPts val="480"/>
              </a:spcBef>
              <a:spcAft>
                <a:spcPts val="0"/>
              </a:spcAft>
              <a:buClr>
                <a:srgbClr val="000000"/>
              </a:buClr>
              <a:buSzPct val="100694"/>
              <a:buFont typeface="Arial"/>
              <a:buChar char="•"/>
            </a:pPr>
            <a:r>
              <a:rPr lang="x-none" sz="2400" b="0" i="0" u="none" strike="noStrike" cap="none" baseline="0">
                <a:solidFill>
                  <a:schemeClr val="dk1"/>
                </a:solidFill>
                <a:latin typeface="Arial"/>
                <a:ea typeface="Arial"/>
                <a:cs typeface="Arial"/>
                <a:sym typeface="Arial"/>
              </a:rPr>
              <a:t>He can use two types of school buses</a:t>
            </a:r>
          </a:p>
          <a:p>
            <a:pPr marL="742950" marR="0" lvl="1" indent="-285750" algn="l" rtl="0">
              <a:lnSpc>
                <a:spcPct val="90000"/>
              </a:lnSpc>
              <a:spcBef>
                <a:spcPts val="480"/>
              </a:spcBef>
              <a:spcAft>
                <a:spcPts val="0"/>
              </a:spcAft>
              <a:buClr>
                <a:srgbClr val="000000"/>
              </a:buClr>
              <a:buSzPct val="100694"/>
              <a:buFont typeface="Arial"/>
              <a:buChar char="•"/>
            </a:pPr>
            <a:r>
              <a:rPr lang="x-none" sz="2400" b="0" i="0" u="none" strike="noStrike" cap="none" baseline="0">
                <a:solidFill>
                  <a:schemeClr val="dk1"/>
                </a:solidFill>
                <a:latin typeface="Arial"/>
                <a:ea typeface="Arial"/>
                <a:cs typeface="Arial"/>
                <a:sym typeface="Arial"/>
              </a:rPr>
              <a:t>A small bus costs $80 for the trip and holds up to 8 people.</a:t>
            </a:r>
          </a:p>
          <a:p>
            <a:pPr marL="742950" marR="0" lvl="1" indent="-285750" algn="l" rtl="0">
              <a:lnSpc>
                <a:spcPct val="90000"/>
              </a:lnSpc>
              <a:spcBef>
                <a:spcPts val="480"/>
              </a:spcBef>
              <a:spcAft>
                <a:spcPts val="0"/>
              </a:spcAft>
              <a:buClr>
                <a:srgbClr val="000000"/>
              </a:buClr>
              <a:buSzPct val="100694"/>
              <a:buFont typeface="Arial"/>
              <a:buChar char="•"/>
            </a:pPr>
            <a:r>
              <a:rPr lang="x-none" sz="2400" b="0" i="0" u="none" strike="noStrike" cap="none" baseline="0">
                <a:solidFill>
                  <a:schemeClr val="dk1"/>
                </a:solidFill>
                <a:latin typeface="Arial"/>
                <a:ea typeface="Arial"/>
                <a:cs typeface="Arial"/>
                <a:sym typeface="Arial"/>
              </a:rPr>
              <a:t>A large bus costs $126 for the trip and holds up to 14 people.</a:t>
            </a:r>
          </a:p>
          <a:p>
            <a:pPr marL="742950" marR="0" lvl="1" indent="-285750" algn="l" rtl="0">
              <a:lnSpc>
                <a:spcPct val="90000"/>
              </a:lnSpc>
              <a:spcBef>
                <a:spcPts val="480"/>
              </a:spcBef>
              <a:spcAft>
                <a:spcPts val="0"/>
              </a:spcAft>
              <a:buSzPct val="25000"/>
              <a:buFont typeface="Arial"/>
              <a:buNone/>
            </a:pPr>
            <a:r>
              <a:rPr lang="x-none" sz="2400" b="0" i="0" u="none" strike="noStrike" cap="none" baseline="0">
                <a:solidFill>
                  <a:schemeClr val="dk1"/>
                </a:solidFill>
                <a:latin typeface="Arial"/>
                <a:ea typeface="Arial"/>
                <a:cs typeface="Arial"/>
                <a:sym typeface="Arial"/>
              </a:rPr>
              <a:t>1a.If Max orders 6 large buses, how many small buses will he need?</a:t>
            </a:r>
          </a:p>
          <a:p>
            <a:pPr marL="742950" marR="0" lvl="1" indent="-285750" algn="l" rtl="0">
              <a:lnSpc>
                <a:spcPct val="90000"/>
              </a:lnSpc>
              <a:spcBef>
                <a:spcPts val="480"/>
              </a:spcBef>
              <a:spcAft>
                <a:spcPts val="0"/>
              </a:spcAft>
              <a:buSzPct val="25000"/>
              <a:buFont typeface="Arial"/>
              <a:buNone/>
            </a:pPr>
            <a:r>
              <a:rPr lang="x-none" sz="2400" b="0" i="0" u="none" strike="noStrike" cap="none" baseline="0">
                <a:solidFill>
                  <a:schemeClr val="dk1"/>
                </a:solidFill>
                <a:latin typeface="Arial"/>
                <a:ea typeface="Arial"/>
                <a:cs typeface="Arial"/>
                <a:sym typeface="Arial"/>
              </a:rPr>
              <a:t>1b.How much will the total cost be?</a:t>
            </a:r>
          </a:p>
          <a:p>
            <a:pPr marL="742950" marR="0" lvl="1" indent="-285750" algn="l" rtl="0">
              <a:lnSpc>
                <a:spcPct val="90000"/>
              </a:lnSpc>
              <a:spcBef>
                <a:spcPts val="480"/>
              </a:spcBef>
              <a:spcAft>
                <a:spcPts val="0"/>
              </a:spcAft>
              <a:buSzPct val="25000"/>
              <a:buFont typeface="Arial"/>
              <a:buNone/>
            </a:pPr>
            <a:r>
              <a:rPr lang="x-none" sz="2400" b="0" i="0" u="none" strike="noStrike" cap="none" baseline="0">
                <a:solidFill>
                  <a:schemeClr val="dk1"/>
                </a:solidFill>
                <a:latin typeface="Arial"/>
                <a:ea typeface="Arial"/>
                <a:cs typeface="Arial"/>
                <a:sym typeface="Arial"/>
              </a:rPr>
              <a:t>2a.Max can organize the journey more cheaply than this!</a:t>
            </a:r>
          </a:p>
          <a:p>
            <a:pPr marL="742950" marR="0" lvl="1" indent="-285750" algn="l" rtl="0">
              <a:lnSpc>
                <a:spcPct val="90000"/>
              </a:lnSpc>
              <a:spcBef>
                <a:spcPts val="480"/>
              </a:spcBef>
              <a:spcAft>
                <a:spcPts val="0"/>
              </a:spcAft>
              <a:buSzPct val="25000"/>
              <a:buFont typeface="Arial"/>
              <a:buNone/>
            </a:pPr>
            <a:r>
              <a:rPr lang="x-none" sz="2400" b="0" i="0" u="none" strike="noStrike" cap="none" baseline="0">
                <a:solidFill>
                  <a:schemeClr val="dk1"/>
                </a:solidFill>
                <a:latin typeface="Arial"/>
                <a:ea typeface="Arial"/>
                <a:cs typeface="Arial"/>
                <a:sym typeface="Arial"/>
              </a:rPr>
              <a:t>1b.How many buses of each type should Max order, to keep the total cost as low as possible?</a:t>
            </a:r>
          </a:p>
        </p:txBody>
      </p:sp>
      <p:sp>
        <p:nvSpPr>
          <p:cNvPr id="69" name="Shape 69"/>
          <p:cNvSpPr/>
          <p:nvPr/>
        </p:nvSpPr>
        <p:spPr>
          <a:xfrm>
            <a:off x="6934200" y="990600"/>
            <a:ext cx="881062" cy="523874"/>
          </a:xfrm>
          <a:prstGeom prst="rect">
            <a:avLst/>
          </a:prstGeom>
          <a:blipFill>
            <a:blip r:embed="rId3"/>
            <a:stretch>
              <a:fillRect/>
            </a:stretch>
          </a:blipFill>
        </p:spPr>
      </p:sp>
      <p:sp>
        <p:nvSpPr>
          <p:cNvPr id="70" name="Shape 70"/>
          <p:cNvSpPr/>
          <p:nvPr/>
        </p:nvSpPr>
        <p:spPr>
          <a:xfrm>
            <a:off x="1143000" y="914400"/>
            <a:ext cx="957261" cy="523875"/>
          </a:xfrm>
          <a:prstGeom prst="rect">
            <a:avLst/>
          </a:prstGeom>
          <a:blipFill>
            <a:blip r:embed="rId4"/>
            <a:stretch>
              <a:fillRect/>
            </a:stretch>
          </a:blipFill>
        </p:spPr>
      </p:sp>
      <p:sp>
        <p:nvSpPr>
          <p:cNvPr id="71" name="Shape 71"/>
          <p:cNvSpPr txBox="1">
            <a:spLocks noGrp="1"/>
          </p:cNvSpPr>
          <p:nvPr>
            <p:ph type="sldNum" idx="12"/>
          </p:nvPr>
        </p:nvSpPr>
        <p:spPr>
          <a:xfrm>
            <a:off x="7391400" y="6248400"/>
            <a:ext cx="1447800" cy="457200"/>
          </a:xfrm>
          <a:prstGeom prst="rect">
            <a:avLst/>
          </a:prstGeom>
          <a:noFill/>
          <a:ln>
            <a:noFill/>
          </a:ln>
        </p:spPr>
        <p:txBody>
          <a:bodyPr lIns="91425" tIns="45700" rIns="91425" bIns="45700" anchor="t" anchorCtr="0">
            <a:spAutoFit/>
          </a:bodyPr>
          <a:lstStyle/>
          <a:p>
            <a:pPr marL="0" marR="0" lvl="0" indent="0" algn="r" rtl="0">
              <a:lnSpc>
                <a:spcPct val="100000"/>
              </a:lnSpc>
              <a:spcBef>
                <a:spcPts val="0"/>
              </a:spcBef>
              <a:spcAft>
                <a:spcPts val="0"/>
              </a:spcAft>
              <a:buSzPct val="25000"/>
              <a:buNone/>
            </a:pPr>
            <a:r>
              <a:rPr lang="x-none"/>
              <a:t>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685800" y="609600"/>
            <a:ext cx="7772400" cy="1143000"/>
          </a:xfrm>
          <a:prstGeom prst="rect">
            <a:avLst/>
          </a:prstGeom>
          <a:solidFill>
            <a:srgbClr val="333399"/>
          </a:solid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lt1"/>
              </a:buClr>
              <a:buSzPct val="25000"/>
              <a:buFont typeface="Arial"/>
              <a:buNone/>
            </a:pPr>
            <a:r>
              <a:rPr lang="x-none" sz="4400" b="0" i="0" u="none" strike="noStrike" cap="none" baseline="0">
                <a:solidFill>
                  <a:schemeClr val="lt1"/>
                </a:solidFill>
                <a:latin typeface="Arial"/>
                <a:ea typeface="Arial"/>
                <a:cs typeface="Arial"/>
                <a:sym typeface="Arial"/>
              </a:rPr>
              <a:t>Share Solutions</a:t>
            </a:r>
          </a:p>
        </p:txBody>
      </p:sp>
      <p:sp>
        <p:nvSpPr>
          <p:cNvPr id="78" name="Shape 78"/>
          <p:cNvSpPr txBox="1">
            <a:spLocks noGrp="1"/>
          </p:cNvSpPr>
          <p:nvPr>
            <p:ph type="body" idx="1"/>
          </p:nvPr>
        </p:nvSpPr>
        <p:spPr>
          <a:xfrm>
            <a:off x="685800" y="1981200"/>
            <a:ext cx="7772400" cy="4114800"/>
          </a:xfrm>
          <a:prstGeom prst="rect">
            <a:avLst/>
          </a:prstGeom>
          <a:noFill/>
          <a:ln>
            <a:noFill/>
          </a:ln>
        </p:spPr>
        <p:txBody>
          <a:bodyPr lIns="91425" tIns="45700" rIns="91425" bIns="45700" anchor="t" anchorCtr="0">
            <a:spAutoFit/>
          </a:bodyPr>
          <a:lstStyle/>
          <a:p>
            <a:pPr marL="0" marR="0" lvl="0" indent="0" algn="l" rtl="0">
              <a:lnSpc>
                <a:spcPct val="100000"/>
              </a:lnSpc>
              <a:spcBef>
                <a:spcPts val="640"/>
              </a:spcBef>
              <a:spcAft>
                <a:spcPts val="0"/>
              </a:spcAft>
              <a:buClr>
                <a:srgbClr val="000066"/>
              </a:buClr>
              <a:buSzPct val="98958"/>
              <a:buFont typeface="Arial"/>
              <a:buChar char="•"/>
            </a:pPr>
            <a:r>
              <a:rPr lang="x-none" sz="3200" b="0" i="0" u="none" strike="noStrike" cap="none" baseline="0">
                <a:solidFill>
                  <a:srgbClr val="000066"/>
                </a:solidFill>
                <a:latin typeface="Arial"/>
                <a:ea typeface="Arial"/>
                <a:cs typeface="Arial"/>
                <a:sym typeface="Arial"/>
              </a:rPr>
              <a:t>Share with others at your tables.</a:t>
            </a:r>
          </a:p>
          <a:p>
            <a:pPr marL="0" marR="0" lvl="0" indent="0" algn="l" rtl="0">
              <a:lnSpc>
                <a:spcPct val="100000"/>
              </a:lnSpc>
              <a:spcBef>
                <a:spcPts val="640"/>
              </a:spcBef>
              <a:spcAft>
                <a:spcPts val="0"/>
              </a:spcAft>
              <a:buClr>
                <a:srgbClr val="000066"/>
              </a:buClr>
              <a:buSzPct val="98958"/>
              <a:buFont typeface="Arial"/>
              <a:buChar char="•"/>
            </a:pPr>
            <a:r>
              <a:rPr lang="x-none" sz="3200" b="0" i="0" u="none" strike="noStrike" cap="none" baseline="0">
                <a:solidFill>
                  <a:srgbClr val="000066"/>
                </a:solidFill>
                <a:latin typeface="Arial"/>
                <a:ea typeface="Arial"/>
                <a:cs typeface="Arial"/>
                <a:sym typeface="Arial"/>
              </a:rPr>
              <a:t>Facilitator will select representative solutions to share with the whole group. </a:t>
            </a:r>
          </a:p>
          <a:p>
            <a:endParaRPr lang="x-none" sz="3200" b="0" i="0" u="none" strike="noStrike" cap="none" baseline="0">
              <a:solidFill>
                <a:srgbClr val="000066"/>
              </a:solidFill>
              <a:latin typeface="Arial"/>
              <a:ea typeface="Arial"/>
              <a:cs typeface="Arial"/>
              <a:sym typeface="Arial"/>
            </a:endParaRPr>
          </a:p>
        </p:txBody>
      </p:sp>
      <p:sp>
        <p:nvSpPr>
          <p:cNvPr id="79" name="Shape 79"/>
          <p:cNvSpPr txBox="1">
            <a:spLocks noGrp="1"/>
          </p:cNvSpPr>
          <p:nvPr>
            <p:ph type="sldNum" idx="12"/>
          </p:nvPr>
        </p:nvSpPr>
        <p:spPr>
          <a:xfrm>
            <a:off x="7391400" y="6248400"/>
            <a:ext cx="1447800" cy="457200"/>
          </a:xfrm>
          <a:prstGeom prst="rect">
            <a:avLst/>
          </a:prstGeom>
          <a:noFill/>
          <a:ln>
            <a:noFill/>
          </a:ln>
        </p:spPr>
        <p:txBody>
          <a:bodyPr lIns="91425" tIns="45700" rIns="91425" bIns="45700" anchor="t" anchorCtr="0">
            <a:spAutoFit/>
          </a:bodyPr>
          <a:lstStyle/>
          <a:p>
            <a:pPr marL="0" marR="0" lvl="0" indent="0" algn="r" rtl="0">
              <a:lnSpc>
                <a:spcPct val="100000"/>
              </a:lnSpc>
              <a:spcBef>
                <a:spcPts val="0"/>
              </a:spcBef>
              <a:spcAft>
                <a:spcPts val="0"/>
              </a:spcAft>
              <a:buSzPct val="25000"/>
              <a:buNone/>
            </a:pPr>
            <a:r>
              <a:rPr lang="x-none"/>
              <a:t>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685800" y="609600"/>
            <a:ext cx="7772400" cy="1143000"/>
          </a:xfrm>
          <a:prstGeom prst="rect">
            <a:avLst/>
          </a:prstGeom>
          <a:solidFill>
            <a:srgbClr val="333399"/>
          </a:solid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lt1"/>
              </a:buClr>
              <a:buSzPct val="25000"/>
              <a:buFont typeface="Arial"/>
              <a:buNone/>
            </a:pPr>
            <a:r>
              <a:rPr lang="x-none" sz="4400" b="0" i="0" u="none" strike="noStrike" cap="none" baseline="0">
                <a:solidFill>
                  <a:schemeClr val="lt1"/>
                </a:solidFill>
                <a:latin typeface="Arial"/>
                <a:ea typeface="Arial"/>
                <a:cs typeface="Arial"/>
                <a:sym typeface="Arial"/>
              </a:rPr>
              <a:t>Make Connections</a:t>
            </a:r>
          </a:p>
        </p:txBody>
      </p:sp>
      <p:sp>
        <p:nvSpPr>
          <p:cNvPr id="86" name="Shape 86"/>
          <p:cNvSpPr txBox="1">
            <a:spLocks noGrp="1"/>
          </p:cNvSpPr>
          <p:nvPr>
            <p:ph type="body" idx="1"/>
          </p:nvPr>
        </p:nvSpPr>
        <p:spPr>
          <a:xfrm>
            <a:off x="685800" y="1981200"/>
            <a:ext cx="7772400" cy="4114800"/>
          </a:xfrm>
          <a:prstGeom prst="rect">
            <a:avLst/>
          </a:prstGeom>
          <a:noFill/>
          <a:ln>
            <a:noFill/>
          </a:ln>
        </p:spPr>
        <p:txBody>
          <a:bodyPr lIns="91425" tIns="45700" rIns="91425" bIns="45700" anchor="t" anchorCtr="0">
            <a:spAutoFit/>
          </a:bodyPr>
          <a:lstStyle/>
          <a:p>
            <a:pPr marL="0" marR="0" lvl="0" indent="0" algn="l" rtl="0">
              <a:lnSpc>
                <a:spcPct val="100000"/>
              </a:lnSpc>
              <a:spcBef>
                <a:spcPts val="0"/>
              </a:spcBef>
              <a:spcAft>
                <a:spcPts val="0"/>
              </a:spcAft>
              <a:buClr>
                <a:schemeClr val="dk2"/>
              </a:buClr>
              <a:buSzPct val="101190"/>
              <a:buFont typeface="Arial"/>
              <a:buChar char="•"/>
            </a:pPr>
            <a:r>
              <a:rPr lang="x-none" sz="2800" b="1" i="0" u="none" strike="noStrike" cap="none" baseline="0">
                <a:solidFill>
                  <a:srgbClr val="000066"/>
                </a:solidFill>
                <a:latin typeface="Arial"/>
                <a:ea typeface="Arial"/>
                <a:cs typeface="Arial"/>
                <a:sym typeface="Arial"/>
              </a:rPr>
              <a:t>At your table, discuss the following:</a:t>
            </a:r>
          </a:p>
          <a:p>
            <a:pPr marL="742950" marR="0" lvl="1" indent="-285750" algn="l" rtl="0">
              <a:lnSpc>
                <a:spcPct val="100000"/>
              </a:lnSpc>
              <a:spcBef>
                <a:spcPts val="0"/>
              </a:spcBef>
              <a:spcAft>
                <a:spcPts val="0"/>
              </a:spcAft>
              <a:buClr>
                <a:schemeClr val="dk2"/>
              </a:buClr>
              <a:buSzPct val="100694"/>
              <a:buFont typeface="Arial"/>
              <a:buChar char="•"/>
            </a:pPr>
            <a:r>
              <a:rPr lang="x-none" sz="2400" b="0" i="0" u="none" strike="noStrike" cap="none" baseline="0">
                <a:solidFill>
                  <a:srgbClr val="000066"/>
                </a:solidFill>
                <a:latin typeface="Arial"/>
                <a:ea typeface="Arial"/>
                <a:cs typeface="Arial"/>
                <a:sym typeface="Arial"/>
              </a:rPr>
              <a:t>What were the key mathematical ideas within the task?</a:t>
            </a:r>
          </a:p>
          <a:p>
            <a:pPr marL="742950" marR="0" lvl="1" indent="-285750" algn="l" rtl="0">
              <a:lnSpc>
                <a:spcPct val="100000"/>
              </a:lnSpc>
              <a:spcBef>
                <a:spcPts val="0"/>
              </a:spcBef>
              <a:spcAft>
                <a:spcPts val="0"/>
              </a:spcAft>
              <a:buClr>
                <a:schemeClr val="dk2"/>
              </a:buClr>
              <a:buSzPct val="100694"/>
              <a:buFont typeface="Arial"/>
              <a:buChar char="•"/>
            </a:pPr>
            <a:r>
              <a:rPr lang="x-none" sz="2400" b="0" i="0" u="none" strike="noStrike" cap="none" baseline="0">
                <a:solidFill>
                  <a:srgbClr val="000066"/>
                </a:solidFill>
                <a:latin typeface="Arial"/>
                <a:ea typeface="Arial"/>
                <a:cs typeface="Arial"/>
                <a:sym typeface="Arial"/>
              </a:rPr>
              <a:t>What mathematics did you use to solve the problem?</a:t>
            </a:r>
          </a:p>
          <a:p>
            <a:pPr marL="742950" marR="0" lvl="1" indent="-285750" algn="l" rtl="0">
              <a:lnSpc>
                <a:spcPct val="100000"/>
              </a:lnSpc>
              <a:spcBef>
                <a:spcPts val="0"/>
              </a:spcBef>
              <a:spcAft>
                <a:spcPts val="0"/>
              </a:spcAft>
              <a:buClr>
                <a:schemeClr val="dk2"/>
              </a:buClr>
              <a:buSzPct val="100694"/>
              <a:buFont typeface="Arial"/>
              <a:buChar char="•"/>
            </a:pPr>
            <a:r>
              <a:rPr lang="x-none" sz="2400" b="0" i="0" u="none" strike="noStrike" cap="none" baseline="0">
                <a:solidFill>
                  <a:srgbClr val="000066"/>
                </a:solidFill>
                <a:latin typeface="Arial"/>
                <a:ea typeface="Arial"/>
                <a:cs typeface="Arial"/>
                <a:sym typeface="Arial"/>
              </a:rPr>
              <a:t>How does what you did compare to the solutions presented?</a:t>
            </a:r>
          </a:p>
          <a:p>
            <a:endParaRPr lang="x-none" sz="2400" b="0" i="0" u="none" strike="noStrike" cap="none" baseline="0">
              <a:solidFill>
                <a:srgbClr val="000066"/>
              </a:solidFill>
              <a:latin typeface="Arial"/>
              <a:ea typeface="Arial"/>
              <a:cs typeface="Arial"/>
              <a:sym typeface="Arial"/>
            </a:endParaRPr>
          </a:p>
          <a:p>
            <a:endParaRPr lang="x-none" sz="2400" b="0" i="0" u="none" strike="noStrike" cap="none" baseline="0">
              <a:solidFill>
                <a:srgbClr val="000066"/>
              </a:solidFill>
              <a:latin typeface="Arial"/>
              <a:ea typeface="Arial"/>
              <a:cs typeface="Arial"/>
              <a:sym typeface="Arial"/>
            </a:endParaRPr>
          </a:p>
          <a:p>
            <a:endParaRPr lang="x-none" sz="2400" b="0" i="0" u="none" strike="noStrike" cap="none" baseline="0">
              <a:solidFill>
                <a:srgbClr val="000066"/>
              </a:solidFill>
              <a:latin typeface="Arial"/>
              <a:ea typeface="Arial"/>
              <a:cs typeface="Arial"/>
              <a:sym typeface="Arial"/>
            </a:endParaRPr>
          </a:p>
          <a:p>
            <a:endParaRPr lang="x-none" sz="2400" b="0" i="0" u="none" strike="noStrike" cap="none" baseline="0">
              <a:solidFill>
                <a:srgbClr val="000066"/>
              </a:solidFill>
              <a:latin typeface="Arial"/>
              <a:ea typeface="Arial"/>
              <a:cs typeface="Arial"/>
              <a:sym typeface="Arial"/>
            </a:endParaRPr>
          </a:p>
        </p:txBody>
      </p:sp>
      <p:sp>
        <p:nvSpPr>
          <p:cNvPr id="87" name="Shape 87"/>
          <p:cNvSpPr txBox="1">
            <a:spLocks noGrp="1"/>
          </p:cNvSpPr>
          <p:nvPr>
            <p:ph type="sldNum" idx="12"/>
          </p:nvPr>
        </p:nvSpPr>
        <p:spPr>
          <a:xfrm>
            <a:off x="7391400" y="6248400"/>
            <a:ext cx="1447800" cy="457200"/>
          </a:xfrm>
          <a:prstGeom prst="rect">
            <a:avLst/>
          </a:prstGeom>
          <a:noFill/>
          <a:ln>
            <a:noFill/>
          </a:ln>
        </p:spPr>
        <p:txBody>
          <a:bodyPr lIns="91425" tIns="45700" rIns="91425" bIns="45700" anchor="t" anchorCtr="0">
            <a:spAutoFit/>
          </a:bodyPr>
          <a:lstStyle/>
          <a:p>
            <a:pPr marL="0" marR="0" lvl="0" indent="0" algn="r" rtl="0">
              <a:lnSpc>
                <a:spcPct val="100000"/>
              </a:lnSpc>
              <a:spcBef>
                <a:spcPts val="0"/>
              </a:spcBef>
              <a:spcAft>
                <a:spcPts val="0"/>
              </a:spcAft>
              <a:buSzPct val="25000"/>
              <a:buNone/>
            </a:pPr>
            <a:r>
              <a:rPr lang="x-none"/>
              <a:t>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685800" y="609600"/>
            <a:ext cx="7772400" cy="1143000"/>
          </a:xfrm>
          <a:prstGeom prst="rect">
            <a:avLst/>
          </a:prstGeom>
          <a:solidFill>
            <a:srgbClr val="333399"/>
          </a:solid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lt1"/>
              </a:buClr>
              <a:buSzPct val="25000"/>
              <a:buFont typeface="Arial"/>
              <a:buNone/>
            </a:pPr>
            <a:r>
              <a:rPr lang="x-none" sz="4000" b="0" i="0" u="none" strike="noStrike" cap="none" baseline="0">
                <a:solidFill>
                  <a:schemeClr val="lt1"/>
                </a:solidFill>
                <a:latin typeface="Arial"/>
                <a:ea typeface="Arial"/>
                <a:cs typeface="Arial"/>
                <a:sym typeface="Arial"/>
              </a:rPr>
              <a:t>Related Task at Other Grade Levels</a:t>
            </a:r>
          </a:p>
        </p:txBody>
      </p:sp>
      <p:sp>
        <p:nvSpPr>
          <p:cNvPr id="94" name="Shape 94"/>
          <p:cNvSpPr txBox="1">
            <a:spLocks noGrp="1"/>
          </p:cNvSpPr>
          <p:nvPr>
            <p:ph type="body" idx="1"/>
          </p:nvPr>
        </p:nvSpPr>
        <p:spPr>
          <a:xfrm>
            <a:off x="685800" y="1981200"/>
            <a:ext cx="7772400" cy="4114800"/>
          </a:xfrm>
          <a:prstGeom prst="rect">
            <a:avLst/>
          </a:prstGeom>
          <a:noFill/>
          <a:ln>
            <a:noFill/>
          </a:ln>
        </p:spPr>
        <p:txBody>
          <a:bodyPr lIns="91425" tIns="45700" rIns="91425" bIns="45700" anchor="t" anchorCtr="0">
            <a:spAutoFit/>
          </a:bodyPr>
          <a:lstStyle/>
          <a:p>
            <a:pPr marL="0" marR="0" lvl="0" indent="0" algn="l" rtl="0">
              <a:lnSpc>
                <a:spcPct val="100000"/>
              </a:lnSpc>
              <a:spcBef>
                <a:spcPts val="640"/>
              </a:spcBef>
              <a:spcAft>
                <a:spcPts val="0"/>
              </a:spcAft>
              <a:buClr>
                <a:srgbClr val="000066"/>
              </a:buClr>
              <a:buSzPct val="98958"/>
              <a:buFont typeface="Arial"/>
              <a:buChar char="•"/>
            </a:pPr>
            <a:r>
              <a:rPr lang="x-none" sz="3200" b="0" i="0" u="none" strike="noStrike" cap="none" baseline="0">
                <a:solidFill>
                  <a:srgbClr val="000066"/>
                </a:solidFill>
                <a:latin typeface="Arial"/>
                <a:ea typeface="Arial"/>
                <a:cs typeface="Arial"/>
                <a:sym typeface="Arial"/>
              </a:rPr>
              <a:t>Review the primary and middle/high school versions of the problem.</a:t>
            </a:r>
          </a:p>
          <a:p>
            <a:pPr marL="742950" marR="0" lvl="1" indent="-285750" algn="l" rtl="0">
              <a:lnSpc>
                <a:spcPct val="100000"/>
              </a:lnSpc>
              <a:spcBef>
                <a:spcPts val="560"/>
              </a:spcBef>
              <a:spcAft>
                <a:spcPts val="0"/>
              </a:spcAft>
              <a:buClr>
                <a:srgbClr val="000000"/>
              </a:buClr>
              <a:buSzPct val="101190"/>
              <a:buFont typeface="Arial"/>
              <a:buChar char="•"/>
            </a:pPr>
            <a:r>
              <a:rPr lang="x-none" sz="2800" b="0" i="0" u="none" strike="noStrike" cap="none" baseline="0">
                <a:solidFill>
                  <a:srgbClr val="000066"/>
                </a:solidFill>
                <a:latin typeface="Arial"/>
                <a:ea typeface="Arial"/>
                <a:cs typeface="Arial"/>
                <a:sym typeface="Arial"/>
              </a:rPr>
              <a:t>Spend a few minutes working on another version of the task.</a:t>
            </a:r>
          </a:p>
          <a:p>
            <a:pPr marL="742950" marR="0" lvl="1" indent="-285750" algn="l" rtl="0">
              <a:lnSpc>
                <a:spcPct val="100000"/>
              </a:lnSpc>
              <a:spcBef>
                <a:spcPts val="560"/>
              </a:spcBef>
              <a:spcAft>
                <a:spcPts val="0"/>
              </a:spcAft>
              <a:buClr>
                <a:srgbClr val="000000"/>
              </a:buClr>
              <a:buSzPct val="101190"/>
              <a:buFont typeface="Arial"/>
              <a:buChar char="•"/>
            </a:pPr>
            <a:r>
              <a:rPr lang="x-none" sz="2800" b="0" i="0" u="none" strike="noStrike" cap="none" baseline="0">
                <a:solidFill>
                  <a:srgbClr val="000066"/>
                </a:solidFill>
                <a:latin typeface="Arial"/>
                <a:ea typeface="Arial"/>
                <a:cs typeface="Arial"/>
                <a:sym typeface="Arial"/>
              </a:rPr>
              <a:t>How does the mathematics of the task you just reviewed relate to the mathematics at the grade level of the previous task?</a:t>
            </a:r>
          </a:p>
        </p:txBody>
      </p:sp>
      <p:sp>
        <p:nvSpPr>
          <p:cNvPr id="95" name="Shape 95"/>
          <p:cNvSpPr txBox="1">
            <a:spLocks noGrp="1"/>
          </p:cNvSpPr>
          <p:nvPr>
            <p:ph type="sldNum" idx="12"/>
          </p:nvPr>
        </p:nvSpPr>
        <p:spPr>
          <a:xfrm>
            <a:off x="7391400" y="6248400"/>
            <a:ext cx="1447800" cy="457200"/>
          </a:xfrm>
          <a:prstGeom prst="rect">
            <a:avLst/>
          </a:prstGeom>
          <a:noFill/>
          <a:ln>
            <a:noFill/>
          </a:ln>
        </p:spPr>
        <p:txBody>
          <a:bodyPr lIns="91425" tIns="45700" rIns="91425" bIns="45700" anchor="t" anchorCtr="0">
            <a:spAutoFit/>
          </a:bodyPr>
          <a:lstStyle/>
          <a:p>
            <a:pPr marL="0" marR="0" lvl="0" indent="0" algn="r" rtl="0">
              <a:lnSpc>
                <a:spcPct val="100000"/>
              </a:lnSpc>
              <a:spcBef>
                <a:spcPts val="0"/>
              </a:spcBef>
              <a:spcAft>
                <a:spcPts val="0"/>
              </a:spcAft>
              <a:buSzPct val="25000"/>
              <a:buNone/>
            </a:pPr>
            <a:r>
              <a:rPr lang="x-none"/>
              <a:t> </a:t>
            </a:r>
          </a:p>
        </p:txBody>
      </p:sp>
    </p:spTree>
  </p:cSld>
  <p:clrMapOvr>
    <a:masterClrMapping/>
  </p:clrMapOvr>
  <p:transition spd="slow">
    <p:cut/>
  </p:transition>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BBE0E3"/>
      </a:accent4>
      <a:accent5>
        <a:srgbClr val="333399"/>
      </a:accent5>
      <a:accent6>
        <a:srgbClr val="FFFFFF"/>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2884</Words>
  <Application>Microsoft Office PowerPoint</Application>
  <PresentationFormat>On-screen Show (4:3)</PresentationFormat>
  <Paragraphs>403</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
      <vt:lpstr>Mixed Grade Level Groups</vt:lpstr>
      <vt:lpstr>Common Core Circles</vt:lpstr>
      <vt:lpstr>Outcomes</vt:lpstr>
      <vt:lpstr>What is a  Common Core Math Circle?</vt:lpstr>
      <vt:lpstr>Team Transport </vt:lpstr>
      <vt:lpstr>Team Transport</vt:lpstr>
      <vt:lpstr>Share Solutions</vt:lpstr>
      <vt:lpstr>Make Connections</vt:lpstr>
      <vt:lpstr>Related Task at Other Grade Levels</vt:lpstr>
      <vt:lpstr>The Mathematics</vt:lpstr>
      <vt:lpstr>Leaves and Caterpillars</vt:lpstr>
      <vt:lpstr>Orchestrating Productive Mathematics Discussions</vt:lpstr>
      <vt:lpstr>The Case of David Crane</vt:lpstr>
      <vt:lpstr>David Crane: What is Promising</vt:lpstr>
      <vt:lpstr>David Crane: What Can Be Improved</vt:lpstr>
      <vt:lpstr>Conclusion</vt:lpstr>
      <vt:lpstr>The Five Practices Model</vt:lpstr>
      <vt:lpstr>The Five Practices are: </vt:lpstr>
      <vt:lpstr>1. Anticipating</vt:lpstr>
      <vt:lpstr>2. Monitoring</vt:lpstr>
      <vt:lpstr>3. Selecting</vt:lpstr>
      <vt:lpstr>4. Sequencing</vt:lpstr>
      <vt:lpstr>5. Connecting</vt:lpstr>
      <vt:lpstr>Why These Five Practices  Are Likely to Help:</vt:lpstr>
      <vt:lpstr>Why These Five Practices  Are Likely to Help:</vt:lpstr>
      <vt:lpstr>Activity</vt:lpstr>
      <vt:lpstr>The Goal of Common Core Circles</vt:lpstr>
      <vt:lpstr>The Goal of Common Core Circles</vt:lpstr>
      <vt:lpstr>What Research Says…</vt:lpstr>
      <vt:lpstr>Characteristics of a Good Task</vt:lpstr>
      <vt:lpstr>Characteristics Defined</vt:lpstr>
      <vt:lpstr>Characteristics Defined</vt:lpstr>
      <vt:lpstr>Characteristics Defined</vt:lpstr>
      <vt:lpstr>Characteristics Defined</vt:lpstr>
      <vt:lpstr>Student Work</vt:lpstr>
      <vt:lpstr>Resources Related to the Five Practices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Mixed Grade Level Groups</dc:title>
  <dc:creator>Tina Shinsato</dc:creator>
  <cp:lastModifiedBy>infosys</cp:lastModifiedBy>
  <cp:revision>1</cp:revision>
  <dcterms:modified xsi:type="dcterms:W3CDTF">2012-10-03T17:03:41Z</dcterms:modified>
</cp:coreProperties>
</file>