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Default Extension="docx" ContentType="application/vnd.openxmlformats-officedocument.wordprocessingml.document"/>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5"/>
  </p:notesMasterIdLst>
  <p:sldIdLst>
    <p:sldId id="256" r:id="rId2"/>
    <p:sldId id="280" r:id="rId3"/>
    <p:sldId id="257" r:id="rId4"/>
    <p:sldId id="258" r:id="rId5"/>
    <p:sldId id="277" r:id="rId6"/>
    <p:sldId id="274" r:id="rId7"/>
    <p:sldId id="259" r:id="rId8"/>
    <p:sldId id="260" r:id="rId9"/>
    <p:sldId id="261" r:id="rId10"/>
    <p:sldId id="262" r:id="rId11"/>
    <p:sldId id="276" r:id="rId12"/>
    <p:sldId id="263" r:id="rId13"/>
    <p:sldId id="265" r:id="rId14"/>
    <p:sldId id="266" r:id="rId15"/>
    <p:sldId id="268" r:id="rId16"/>
    <p:sldId id="269" r:id="rId17"/>
    <p:sldId id="270" r:id="rId18"/>
    <p:sldId id="271" r:id="rId19"/>
    <p:sldId id="275" r:id="rId20"/>
    <p:sldId id="272" r:id="rId21"/>
    <p:sldId id="273"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1912D"/>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902" autoAdjust="0"/>
    <p:restoredTop sz="86653" autoAdjust="0"/>
  </p:normalViewPr>
  <p:slideViewPr>
    <p:cSldViewPr snapToGrid="0" snapToObjects="1">
      <p:cViewPr>
        <p:scale>
          <a:sx n="75" d="100"/>
          <a:sy n="75" d="100"/>
        </p:scale>
        <p:origin x="-1336" y="-44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704"/>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64416-EC07-B246-8041-D8C33BD172C7}" type="datetimeFigureOut">
              <a:rPr lang="en-US" smtClean="0"/>
              <a:pPr/>
              <a:t>10/22/14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E0597-BD53-144B-9B8E-A0E3739A590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33691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p>
          <a:p>
            <a:r>
              <a:rPr lang="en-US" dirty="0" smtClean="0"/>
              <a:t>Introduce Dina and Annette 1 min</a:t>
            </a:r>
          </a:p>
          <a:p>
            <a:r>
              <a:rPr lang="en-US" dirty="0" smtClean="0"/>
              <a:t>Dina Williams</a:t>
            </a:r>
            <a:r>
              <a:rPr lang="en-US" baseline="0" dirty="0" smtClean="0"/>
              <a:t> – elementary math coordinator in LAUSD </a:t>
            </a:r>
          </a:p>
          <a:p>
            <a:r>
              <a:rPr lang="en-US" baseline="0" dirty="0" smtClean="0"/>
              <a:t>Annette Kitagawa – admin with Riverside County Office of Education</a:t>
            </a:r>
          </a:p>
          <a:p>
            <a:r>
              <a:rPr lang="en-US" baseline="0" dirty="0" smtClean="0"/>
              <a:t>Both are actively involved with CMC through the conference committee</a:t>
            </a:r>
            <a:endParaRPr lang="en-US" dirty="0" smtClean="0"/>
          </a:p>
          <a:p>
            <a:endParaRPr lang="en-US" dirty="0" smtClean="0"/>
          </a:p>
          <a:p>
            <a:r>
              <a:rPr lang="en-US" dirty="0" smtClean="0"/>
              <a:t>2 minutes</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1740055"/>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ea typeface="ＭＳ Ｐゴシック" charset="0"/>
                <a:cs typeface="ＭＳ Ｐゴシック" charset="0"/>
              </a:rPr>
              <a:t>Possible questions if not already addressed:</a:t>
            </a:r>
          </a:p>
          <a:p>
            <a:pPr marL="0" marR="0" lvl="2" indent="0" algn="l" defTabSz="457200" rtl="0" eaLnBrk="1" fontAlgn="auto" latinLnBrk="0" hangingPunct="1">
              <a:lnSpc>
                <a:spcPct val="100000"/>
              </a:lnSpc>
              <a:spcBef>
                <a:spcPts val="0"/>
              </a:spcBef>
              <a:spcAft>
                <a:spcPts val="0"/>
              </a:spcAft>
              <a:buClrTx/>
              <a:buSzTx/>
              <a:buFontTx/>
              <a:buNone/>
              <a:tabLst/>
              <a:defRPr/>
            </a:pPr>
            <a:endParaRPr lang="en-US" sz="2000" dirty="0" smtClean="0">
              <a:latin typeface="Arial" charset="0"/>
              <a:ea typeface="ＭＳ Ｐゴシック" charset="0"/>
              <a:cs typeface="ＭＳ Ｐゴシック" charset="0"/>
            </a:endParaRPr>
          </a:p>
          <a:p>
            <a:pPr marL="0" marR="0" lvl="2"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ea typeface="ＭＳ Ｐゴシック" charset="0"/>
                <a:cs typeface="ＭＳ Ｐゴシック" charset="0"/>
              </a:rPr>
              <a:t>How did you determine the length of each interval on each number line?</a:t>
            </a:r>
          </a:p>
          <a:p>
            <a:endParaRPr lang="en-US" dirty="0" smtClean="0"/>
          </a:p>
          <a:p>
            <a:endParaRPr lang="en-US" dirty="0" smtClean="0"/>
          </a:p>
          <a:p>
            <a:r>
              <a:rPr lang="en-US" dirty="0" smtClean="0"/>
              <a:t>Dina 10 min</a:t>
            </a:r>
          </a:p>
          <a:p>
            <a:endParaRPr lang="en-US" dirty="0" smtClean="0"/>
          </a:p>
          <a:p>
            <a:r>
              <a:rPr lang="en-US" dirty="0" smtClean="0"/>
              <a:t>Address questions that did not come up through process.</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083749"/>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9 – 14   15 min.</a:t>
            </a:r>
          </a:p>
          <a:p>
            <a:r>
              <a:rPr lang="en-US" dirty="0" smtClean="0"/>
              <a:t>Annette</a:t>
            </a:r>
          </a:p>
          <a:p>
            <a:endParaRPr lang="en-US" dirty="0" smtClean="0"/>
          </a:p>
          <a:p>
            <a:r>
              <a:rPr lang="en-US" dirty="0" smtClean="0"/>
              <a:t>The slide lists tasks for all grade levels.  Today as a group we will do the fraction task.</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9703179"/>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Annette</a:t>
            </a:r>
          </a:p>
          <a:p>
            <a:endParaRPr lang="en-US" dirty="0" smtClean="0"/>
          </a:p>
          <a:p>
            <a:r>
              <a:rPr lang="en-US" dirty="0" smtClean="0"/>
              <a:t>Handout</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1634116"/>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Annette</a:t>
            </a:r>
          </a:p>
          <a:p>
            <a:endParaRPr lang="en-US" dirty="0" smtClean="0"/>
          </a:p>
          <a:p>
            <a:r>
              <a:rPr lang="en-US" dirty="0" smtClean="0"/>
              <a:t>Recall there are 4 claims</a:t>
            </a:r>
            <a:r>
              <a:rPr lang="en-US" baseline="0" dirty="0" smtClean="0"/>
              <a:t> with all the tasks that SBAC.</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809111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Annette</a:t>
            </a:r>
          </a:p>
          <a:p>
            <a:r>
              <a:rPr lang="en-US" dirty="0" smtClean="0"/>
              <a:t>Reflect back to the questions Dina and others asked while sharing out the</a:t>
            </a:r>
            <a:r>
              <a:rPr lang="en-US" baseline="0" dirty="0" smtClean="0"/>
              <a:t> thinking on the problems.</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8453411"/>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 slides 15 – 18 (10 min.) </a:t>
            </a:r>
          </a:p>
          <a:p>
            <a:endParaRPr lang="en-US" dirty="0" smtClean="0"/>
          </a:p>
          <a:p>
            <a:r>
              <a:rPr lang="en-US" dirty="0" smtClean="0"/>
              <a:t>Emphasize</a:t>
            </a:r>
            <a:r>
              <a:rPr lang="en-US" baseline="0" dirty="0" smtClean="0"/>
              <a:t> connection to the number line task.</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3045400"/>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722464"/>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5840969"/>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25707918"/>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Dina and</a:t>
            </a:r>
            <a:r>
              <a:rPr lang="en-US" baseline="0" dirty="0" smtClean="0"/>
              <a:t> Annette (15 min)</a:t>
            </a:r>
          </a:p>
          <a:p>
            <a:r>
              <a:rPr lang="en-US" baseline="0" dirty="0" smtClean="0"/>
              <a:t>Handout</a:t>
            </a:r>
          </a:p>
          <a:p>
            <a:endParaRPr lang="en-US" baseline="0" dirty="0" smtClean="0"/>
          </a:p>
          <a:p>
            <a:r>
              <a:rPr lang="en-US" baseline="0" dirty="0" smtClean="0"/>
              <a:t>You are going to give you an opportunity to analyze 3 different task.  Based on the criteria that we just shared and the document you have in front of you, which of these tasks best aligns with the criteria?</a:t>
            </a:r>
          </a:p>
          <a:p>
            <a:endParaRPr lang="en-US" baseline="0" dirty="0" smtClean="0"/>
          </a:p>
          <a:p>
            <a:r>
              <a:rPr lang="en-US" baseline="0" dirty="0" smtClean="0"/>
              <a:t>Running to school – no</a:t>
            </a:r>
          </a:p>
          <a:p>
            <a:r>
              <a:rPr lang="en-US" baseline="0" dirty="0" smtClean="0"/>
              <a:t>To Multiply and Making cookies – yes </a:t>
            </a:r>
          </a:p>
        </p:txBody>
      </p:sp>
      <p:sp>
        <p:nvSpPr>
          <p:cNvPr id="4" name="Slide Number Placeholder 3"/>
          <p:cNvSpPr>
            <a:spLocks noGrp="1"/>
          </p:cNvSpPr>
          <p:nvPr>
            <p:ph type="sldNum" sz="quarter" idx="10"/>
          </p:nvPr>
        </p:nvSpPr>
        <p:spPr/>
        <p:txBody>
          <a:bodyPr/>
          <a:lstStyle/>
          <a:p>
            <a:fld id="{F85E0597-BD53-144B-9B8E-A0E3739A5907}"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624519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p>
          <a:p>
            <a:r>
              <a:rPr lang="en-US" dirty="0" smtClean="0"/>
              <a:t>Introduce Dina and Annette 1 min</a:t>
            </a:r>
          </a:p>
          <a:p>
            <a:r>
              <a:rPr lang="en-US" dirty="0" smtClean="0"/>
              <a:t>Dina Williams</a:t>
            </a:r>
            <a:r>
              <a:rPr lang="en-US" baseline="0" dirty="0" smtClean="0"/>
              <a:t> – elementary math coordinator in LAUSD </a:t>
            </a:r>
          </a:p>
          <a:p>
            <a:r>
              <a:rPr lang="en-US" baseline="0" dirty="0" smtClean="0"/>
              <a:t>Annette Kitagawa – admin with Riverside County Office of Education</a:t>
            </a:r>
          </a:p>
          <a:p>
            <a:r>
              <a:rPr lang="en-US" baseline="0" dirty="0" smtClean="0"/>
              <a:t>Both are actively involved with CMC through the conference committee</a:t>
            </a:r>
            <a:endParaRPr lang="en-US" dirty="0" smtClean="0"/>
          </a:p>
          <a:p>
            <a:endParaRPr lang="en-US" dirty="0" smtClean="0"/>
          </a:p>
          <a:p>
            <a:r>
              <a:rPr lang="en-US" dirty="0" smtClean="0"/>
              <a:t>2 minutes</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1740055"/>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 min.  Diane</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446413"/>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 1 min</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3985306"/>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 1 min.</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090785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 3 min</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801452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Diane</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588129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Annette  3 min</a:t>
            </a:r>
          </a:p>
          <a:p>
            <a:endParaRPr lang="en-US" dirty="0" smtClean="0"/>
          </a:p>
          <a:p>
            <a:r>
              <a:rPr lang="en-US" dirty="0" smtClean="0"/>
              <a:t>The slide lists tasks for all grade levels.  Today as a group we will do the fraction task.</a:t>
            </a:r>
          </a:p>
          <a:p>
            <a:endParaRPr lang="en-US" dirty="0" smtClean="0"/>
          </a:p>
          <a:p>
            <a:r>
              <a:rPr lang="en-US" dirty="0" smtClean="0"/>
              <a:t>With</a:t>
            </a:r>
            <a:r>
              <a:rPr lang="en-US" baseline="0" dirty="0" smtClean="0"/>
              <a:t> the common core standards, a common tool throughout the grade levels is the use of the number line.  We will provide a number line task for the different grade spans.  </a:t>
            </a:r>
          </a:p>
          <a:p>
            <a:endParaRPr lang="en-US" baseline="0" dirty="0" smtClean="0"/>
          </a:p>
          <a:p>
            <a:r>
              <a:rPr lang="en-US" baseline="0" dirty="0" smtClean="0"/>
              <a:t>Today we will focus on the fraction number line as a means of discussion.</a:t>
            </a:r>
            <a:endParaRPr lang="en-US" dirty="0" smtClean="0"/>
          </a:p>
          <a:p>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0970317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Dina  3 min.</a:t>
            </a:r>
          </a:p>
          <a:p>
            <a:r>
              <a:rPr lang="en-US" dirty="0" smtClean="0"/>
              <a:t>How many they rank will depend on time.  They should at least choose</a:t>
            </a:r>
            <a:r>
              <a:rPr lang="en-US" baseline="0" dirty="0" smtClean="0"/>
              <a:t> the hardest and the easiest and have a reason for these rankings.</a:t>
            </a:r>
          </a:p>
          <a:p>
            <a:endParaRPr lang="en-US" baseline="0" dirty="0" smtClean="0"/>
          </a:p>
          <a:p>
            <a:r>
              <a:rPr lang="en-US" dirty="0" smtClean="0"/>
              <a:t>On your</a:t>
            </a:r>
            <a:r>
              <a:rPr lang="en-US" baseline="0" dirty="0" smtClean="0"/>
              <a:t> table, please find the fraction number line task.  There should be one for each of you.  Please take a couple of minutes to find the solutions to the number lines.  As you are solving the tasks, decide which ones are the easiest to solve and which ones will be more challenging to solve.  When you finish, decide which ONE was the easiest and which was the hardest to solve. Remember you are solving these as an adult learner.</a:t>
            </a:r>
          </a:p>
          <a:p>
            <a:endParaRPr lang="en-US" baseline="0" dirty="0" smtClean="0"/>
          </a:p>
          <a:p>
            <a:r>
              <a:rPr lang="en-US" baseline="0" dirty="0" smtClean="0"/>
              <a:t>I’ll check In with you in about 10 min</a:t>
            </a:r>
          </a:p>
          <a:p>
            <a:endParaRPr lang="en-US" baseline="0" dirty="0" smtClean="0"/>
          </a:p>
          <a:p>
            <a:r>
              <a:rPr lang="en-US" baseline="0" dirty="0" smtClean="0"/>
              <a:t>Dina, Annette and Diane will be circulating around the room to ask questions and facilitate conversations. </a:t>
            </a:r>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577565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Dina</a:t>
            </a:r>
          </a:p>
          <a:p>
            <a:r>
              <a:rPr lang="en-US" dirty="0" smtClean="0"/>
              <a:t> 20 min.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531977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a:t>
            </a:r>
          </a:p>
          <a:p>
            <a:r>
              <a:rPr lang="en-US" dirty="0" smtClean="0"/>
              <a:t>Dina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000" dirty="0" smtClean="0">
              <a:latin typeface="Arial" charset="0"/>
              <a:ea typeface="ＭＳ Ｐゴシック" charset="0"/>
              <a:cs typeface="ＭＳ Ｐゴシック" charset="0"/>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ea typeface="ＭＳ Ｐゴシック" charset="0"/>
                <a:cs typeface="ＭＳ Ｐゴシック" charset="0"/>
              </a:rPr>
              <a:t>How did you determine the length of each interval on each number line?</a:t>
            </a:r>
          </a:p>
          <a:p>
            <a:endParaRPr lang="en-US" dirty="0" smtClean="0"/>
          </a:p>
          <a:p>
            <a:r>
              <a:rPr lang="en-US" dirty="0" smtClean="0"/>
              <a:t>Recommend that with students, written justifications should be</a:t>
            </a:r>
            <a:r>
              <a:rPr lang="en-US" baseline="0" dirty="0" smtClean="0"/>
              <a:t> given.</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5E0597-BD53-144B-9B8E-A0E3739A5907}"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6158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D828CC-5410-D94B-9309-A7825E45EC20}"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211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828CC-5410-D94B-9309-A7825E45EC20}"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7597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828CC-5410-D94B-9309-A7825E45EC20}"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229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96578"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828CC-5410-D94B-9309-A7825E45EC20}"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954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D828CC-5410-D94B-9309-A7825E45EC20}" type="datetimeFigureOut">
              <a:rPr lang="en-US" smtClean="0"/>
              <a:pPr/>
              <a:t>10/22/14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781533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D828CC-5410-D94B-9309-A7825E45EC20}" type="datetimeFigureOut">
              <a:rPr lang="en-US" smtClean="0"/>
              <a:pPr/>
              <a:t>10/22/14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120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D828CC-5410-D94B-9309-A7825E45EC20}" type="datetimeFigureOut">
              <a:rPr lang="en-US" smtClean="0"/>
              <a:pPr/>
              <a:t>10/22/14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895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D828CC-5410-D94B-9309-A7825E45EC20}" type="datetimeFigureOut">
              <a:rPr lang="en-US" smtClean="0"/>
              <a:pPr/>
              <a:t>10/22/14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036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828CC-5410-D94B-9309-A7825E45EC20}" type="datetimeFigureOut">
              <a:rPr lang="en-US" smtClean="0"/>
              <a:pPr/>
              <a:t>10/22/14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2540641"/>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828CC-5410-D94B-9309-A7825E45EC20}" type="datetimeFigureOut">
              <a:rPr lang="en-US" smtClean="0"/>
              <a:pPr/>
              <a:t>10/22/14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733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828CC-5410-D94B-9309-A7825E45EC20}" type="datetimeFigureOut">
              <a:rPr lang="en-US" smtClean="0"/>
              <a:pPr/>
              <a:t>10/22/14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02797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51912D"/>
          </a:solidFill>
          <a:effectLst>
            <a:glow rad="101600">
              <a:schemeClr val="accent5">
                <a:satMod val="175000"/>
                <a:alpha val="40000"/>
              </a:schemeClr>
            </a:glow>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828CC-5410-D94B-9309-A7825E45EC20}" type="datetimeFigureOut">
              <a:rPr lang="en-US" smtClean="0"/>
              <a:pPr/>
              <a:t>10/22/14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7789F-82FF-4548-9690-4EECC2D98F9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8118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www.cmc-south.org/common-core-circles.html"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illustrativemathematics.org/standards/k8" TargetMode="External"/><Relationship Id="rId4" Type="http://schemas.openxmlformats.org/officeDocument/2006/relationships/hyperlink" Target="http://www.illustrativemathematics.org/standards/hs" TargetMode="External"/><Relationship Id="rId5" Type="http://schemas.openxmlformats.org/officeDocument/2006/relationships/hyperlink" Target="http://www.illustrativemathematics.org/standards/practice" TargetMode="External"/><Relationship Id="rId6" Type="http://schemas.openxmlformats.org/officeDocument/2006/relationships/hyperlink" Target="http://www.insidemathematics.org/index.php/mathematical-content-standard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illuminations.nctm.org/Lessons.aspx" TargetMode="External"/><Relationship Id="rId4" Type="http://schemas.openxmlformats.org/officeDocument/2006/relationships/hyperlink" Target="http://www.learner.org/resources/browse.html?discipline=5&amp;grade=0" TargetMode="External"/><Relationship Id="rId5" Type="http://schemas.openxmlformats.org/officeDocument/2006/relationships/hyperlink" Target="http://www.thinkfinity.org/community/thinkfinity-resources" TargetMode="External"/><Relationship Id="rId6" Type="http://schemas.openxmlformats.org/officeDocument/2006/relationships/hyperlink" Target="http://www.cmc-south.org/common-core.html"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package" Target="../embeddings/Microsoft_Word_Document1.docx"/><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Core Circles:  </a:t>
            </a:r>
            <a:r>
              <a:rPr lang="en-US" smtClean="0"/>
              <a:t>Part I</a:t>
            </a:r>
            <a:r>
              <a:rPr lang="en-US" dirty="0" smtClean="0"/>
              <a:t/>
            </a:r>
            <a:br>
              <a:rPr lang="en-US" dirty="0" smtClean="0"/>
            </a:br>
            <a:r>
              <a:rPr lang="en-US" dirty="0" smtClean="0"/>
              <a:t>How to Choose a Task</a:t>
            </a:r>
            <a:endParaRPr lang="en-US" dirty="0"/>
          </a:p>
        </p:txBody>
      </p:sp>
      <p:sp>
        <p:nvSpPr>
          <p:cNvPr id="3" name="Subtitle 2"/>
          <p:cNvSpPr>
            <a:spLocks noGrp="1"/>
          </p:cNvSpPr>
          <p:nvPr>
            <p:ph type="subTitle" idx="1"/>
          </p:nvPr>
        </p:nvSpPr>
        <p:spPr>
          <a:xfrm>
            <a:off x="1300855" y="4027319"/>
            <a:ext cx="6400800" cy="1752600"/>
          </a:xfrm>
        </p:spPr>
        <p:txBody>
          <a:bodyPr/>
          <a:lstStyle/>
          <a:p>
            <a:pPr algn="l"/>
            <a:r>
              <a:rPr lang="en-US" dirty="0" smtClean="0">
                <a:latin typeface="Cambria" charset="0"/>
                <a:ea typeface="ＭＳ Ｐゴシック" charset="0"/>
                <a:cs typeface="ＭＳ Ｐゴシック" charset="0"/>
              </a:rPr>
              <a:t>Developed by the CMC-S</a:t>
            </a:r>
          </a:p>
          <a:p>
            <a:pPr algn="l"/>
            <a:r>
              <a:rPr lang="en-US" dirty="0" err="1" smtClean="0">
                <a:latin typeface="Cambria" charset="0"/>
                <a:ea typeface="ＭＳ Ｐゴシック" charset="0"/>
                <a:cs typeface="ＭＳ Ｐゴシック" charset="0"/>
              </a:rPr>
              <a:t>CaCCSSM</a:t>
            </a:r>
            <a:r>
              <a:rPr lang="en-US" dirty="0" smtClean="0">
                <a:latin typeface="Cambria" charset="0"/>
                <a:ea typeface="ＭＳ Ｐゴシック" charset="0"/>
                <a:cs typeface="ＭＳ Ｐゴシック" charset="0"/>
              </a:rPr>
              <a:t> Committee</a:t>
            </a:r>
            <a:endParaRPr lang="en-US" dirty="0">
              <a:latin typeface="Cambria" charset="0"/>
              <a:ea typeface="ＭＳ Ｐゴシック" charset="0"/>
              <a:cs typeface="ＭＳ Ｐゴシック" charset="0"/>
            </a:endParaRPr>
          </a:p>
        </p:txBody>
      </p:sp>
      <p:pic>
        <p:nvPicPr>
          <p:cNvPr id="4" name="Picture 4" descr="Picture 1"/>
          <p:cNvPicPr>
            <a:picLocks noChangeAspect="1" noChangeArrowheads="1"/>
          </p:cNvPicPr>
          <p:nvPr/>
        </p:nvPicPr>
        <p:blipFill>
          <a:blip r:embed="rId3">
            <a:alphaModFix amt="1200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362200" y="1323754"/>
            <a:ext cx="4267200" cy="38798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alpha val="25882"/>
                  </a:srgbClr>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1255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Connections</a:t>
            </a:r>
            <a:endParaRPr lang="en-US" dirty="0"/>
          </a:p>
        </p:txBody>
      </p:sp>
      <p:sp>
        <p:nvSpPr>
          <p:cNvPr id="3" name="Content Placeholder 2"/>
          <p:cNvSpPr>
            <a:spLocks noGrp="1"/>
          </p:cNvSpPr>
          <p:nvPr>
            <p:ph idx="1"/>
          </p:nvPr>
        </p:nvSpPr>
        <p:spPr>
          <a:xfrm>
            <a:off x="0" y="1574800"/>
            <a:ext cx="9069294" cy="5093447"/>
          </a:xfrm>
        </p:spPr>
        <p:txBody>
          <a:bodyPr>
            <a:noAutofit/>
          </a:bodyPr>
          <a:lstStyle/>
          <a:p>
            <a:pPr>
              <a:lnSpc>
                <a:spcPct val="120000"/>
              </a:lnSpc>
              <a:spcBef>
                <a:spcPct val="0"/>
              </a:spcBef>
              <a:buClr>
                <a:schemeClr val="tx2"/>
              </a:buClr>
              <a:buFont typeface="Times" charset="0"/>
              <a:buChar char="•"/>
              <a:defRPr/>
            </a:pPr>
            <a:r>
              <a:rPr lang="en-US" sz="2800" dirty="0">
                <a:latin typeface="Arial" charset="0"/>
                <a:ea typeface="ＭＳ Ｐゴシック" charset="0"/>
                <a:cs typeface="ＭＳ Ｐゴシック" charset="0"/>
              </a:rPr>
              <a:t>At your table, </a:t>
            </a:r>
            <a:r>
              <a:rPr lang="en-US" sz="2800" dirty="0" smtClean="0">
                <a:latin typeface="Arial" charset="0"/>
                <a:ea typeface="ＭＳ Ｐゴシック" charset="0"/>
                <a:cs typeface="ＭＳ Ｐゴシック" charset="0"/>
              </a:rPr>
              <a:t>Reflect on the task:</a:t>
            </a:r>
          </a:p>
          <a:p>
            <a:pPr lvl="1">
              <a:lnSpc>
                <a:spcPct val="120000"/>
              </a:lnSpc>
              <a:spcBef>
                <a:spcPct val="0"/>
              </a:spcBef>
              <a:buClr>
                <a:srgbClr val="333333"/>
              </a:buClr>
              <a:defRPr/>
            </a:pPr>
            <a:r>
              <a:rPr lang="en-US" dirty="0" smtClean="0">
                <a:solidFill>
                  <a:prstClr val="black"/>
                </a:solidFill>
                <a:latin typeface="Arial" charset="0"/>
                <a:ea typeface="ＭＳ Ｐゴシック" charset="0"/>
                <a:cs typeface="ＭＳ Ｐゴシック" charset="0"/>
              </a:rPr>
              <a:t>What </a:t>
            </a:r>
            <a:r>
              <a:rPr lang="en-US" dirty="0">
                <a:solidFill>
                  <a:prstClr val="black"/>
                </a:solidFill>
                <a:latin typeface="Arial" charset="0"/>
                <a:ea typeface="ＭＳ Ｐゴシック" charset="0"/>
                <a:cs typeface="ＭＳ Ｐゴシック" charset="0"/>
              </a:rPr>
              <a:t>were similarities and differences in approaches to this </a:t>
            </a:r>
            <a:r>
              <a:rPr lang="en-US" dirty="0" smtClean="0">
                <a:solidFill>
                  <a:prstClr val="black"/>
                </a:solidFill>
                <a:latin typeface="Arial" charset="0"/>
                <a:ea typeface="ＭＳ Ｐゴシック" charset="0"/>
                <a:cs typeface="ＭＳ Ｐゴシック" charset="0"/>
              </a:rPr>
              <a:t>task?</a:t>
            </a:r>
          </a:p>
          <a:p>
            <a:pPr lvl="1">
              <a:lnSpc>
                <a:spcPct val="120000"/>
              </a:lnSpc>
              <a:spcBef>
                <a:spcPct val="0"/>
              </a:spcBef>
              <a:buClr>
                <a:srgbClr val="333333"/>
              </a:buClr>
              <a:defRPr/>
            </a:pPr>
            <a:r>
              <a:rPr lang="en-US" dirty="0" smtClean="0">
                <a:latin typeface="Arial" charset="0"/>
                <a:ea typeface="ＭＳ Ｐゴシック" charset="0"/>
                <a:cs typeface="ＭＳ Ｐゴシック" charset="0"/>
              </a:rPr>
              <a:t>What </a:t>
            </a:r>
            <a:r>
              <a:rPr lang="en-US" dirty="0">
                <a:latin typeface="Arial" charset="0"/>
                <a:ea typeface="ＭＳ Ｐゴシック" charset="0"/>
                <a:cs typeface="ＭＳ Ｐゴシック" charset="0"/>
              </a:rPr>
              <a:t>mathematics were you engaged in while you worked on this task</a:t>
            </a:r>
            <a:r>
              <a:rPr lang="en-US" dirty="0" smtClean="0">
                <a:latin typeface="Arial" charset="0"/>
                <a:ea typeface="ＭＳ Ｐゴシック" charset="0"/>
                <a:cs typeface="ＭＳ Ｐゴシック" charset="0"/>
              </a:rPr>
              <a:t>?</a:t>
            </a:r>
          </a:p>
          <a:p>
            <a:pPr lvl="1">
              <a:lnSpc>
                <a:spcPct val="120000"/>
              </a:lnSpc>
              <a:spcBef>
                <a:spcPct val="0"/>
              </a:spcBef>
              <a:buClr>
                <a:schemeClr val="tx2"/>
              </a:buClr>
              <a:defRPr/>
            </a:pPr>
            <a:r>
              <a:rPr lang="en-US" dirty="0" smtClean="0">
                <a:latin typeface="Arial" charset="0"/>
                <a:ea typeface="ＭＳ Ｐゴシック" charset="0"/>
                <a:cs typeface="ＭＳ Ｐゴシック" charset="0"/>
              </a:rPr>
              <a:t>Was there any selection of least and most challenging that surprised you?</a:t>
            </a:r>
          </a:p>
          <a:p>
            <a:pPr lvl="1">
              <a:lnSpc>
                <a:spcPct val="120000"/>
              </a:lnSpc>
              <a:spcBef>
                <a:spcPct val="0"/>
              </a:spcBef>
              <a:buClr>
                <a:schemeClr val="tx2"/>
              </a:buClr>
              <a:defRPr/>
            </a:pPr>
            <a:r>
              <a:rPr lang="en-US" dirty="0" smtClean="0">
                <a:latin typeface="Arial" charset="0"/>
                <a:ea typeface="ＭＳ Ｐゴシック" charset="0"/>
                <a:cs typeface="ＭＳ Ｐゴシック" charset="0"/>
              </a:rPr>
              <a:t>What did you learn from the discussion?</a:t>
            </a:r>
          </a:p>
          <a:p>
            <a:pPr lvl="1">
              <a:lnSpc>
                <a:spcPct val="120000"/>
              </a:lnSpc>
              <a:spcBef>
                <a:spcPct val="0"/>
              </a:spcBef>
              <a:buClr>
                <a:schemeClr val="tx2"/>
              </a:buClr>
              <a:defRPr/>
            </a:pPr>
            <a:r>
              <a:rPr lang="en-US" dirty="0" smtClean="0">
                <a:latin typeface="Arial" charset="0"/>
                <a:ea typeface="ＭＳ Ｐゴシック" charset="0"/>
                <a:cs typeface="ＭＳ Ｐゴシック" charset="0"/>
              </a:rPr>
              <a:t>How might your experience today influence your pedagogy?</a:t>
            </a:r>
          </a:p>
          <a:p>
            <a:endParaRPr 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5312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Copies of the Task at  all grade levels</a:t>
            </a:r>
            <a:endParaRPr lang="en-US" dirty="0"/>
          </a:p>
        </p:txBody>
      </p:sp>
      <p:sp>
        <p:nvSpPr>
          <p:cNvPr id="3" name="Content Placeholder 2"/>
          <p:cNvSpPr>
            <a:spLocks noGrp="1"/>
          </p:cNvSpPr>
          <p:nvPr>
            <p:ph idx="1"/>
          </p:nvPr>
        </p:nvSpPr>
        <p:spPr/>
        <p:txBody>
          <a:bodyPr/>
          <a:lstStyle/>
          <a:p>
            <a:r>
              <a:rPr lang="en-US" dirty="0" smtClean="0">
                <a:latin typeface="Candara" charset="0"/>
                <a:ea typeface="ＭＳ Ｐゴシック" charset="0"/>
                <a:cs typeface="ＭＳ Ｐゴシック" charset="0"/>
              </a:rPr>
              <a:t>By Grade Level:</a:t>
            </a:r>
          </a:p>
          <a:p>
            <a:pPr lvl="1"/>
            <a:r>
              <a:rPr lang="en-US" dirty="0" smtClean="0">
                <a:latin typeface="Candara" charset="0"/>
                <a:ea typeface="ＭＳ Ｐゴシック" charset="0"/>
              </a:rPr>
              <a:t>Grades K - 2  Whole Number task</a:t>
            </a:r>
          </a:p>
          <a:p>
            <a:pPr lvl="1"/>
            <a:r>
              <a:rPr lang="en-US" b="1" dirty="0" smtClean="0">
                <a:solidFill>
                  <a:srgbClr val="FF0000"/>
                </a:solidFill>
                <a:latin typeface="Candara" charset="0"/>
                <a:ea typeface="ＭＳ Ｐゴシック" charset="0"/>
              </a:rPr>
              <a:t>Grade 3 - 5: Fraction Task</a:t>
            </a:r>
          </a:p>
          <a:p>
            <a:pPr lvl="1"/>
            <a:r>
              <a:rPr lang="en-US" dirty="0" smtClean="0">
                <a:latin typeface="Candara" charset="0"/>
                <a:ea typeface="ＭＳ Ｐゴシック" charset="0"/>
              </a:rPr>
              <a:t>Grade 6 &amp; 7: </a:t>
            </a:r>
          </a:p>
          <a:p>
            <a:pPr lvl="2"/>
            <a:r>
              <a:rPr lang="en-US" dirty="0" smtClean="0">
                <a:latin typeface="Candara" charset="0"/>
                <a:ea typeface="ＭＳ Ｐゴシック" charset="0"/>
              </a:rPr>
              <a:t>Decimal Task or</a:t>
            </a:r>
          </a:p>
          <a:p>
            <a:pPr lvl="2"/>
            <a:r>
              <a:rPr lang="en-US" dirty="0" smtClean="0">
                <a:latin typeface="Candara" charset="0"/>
                <a:ea typeface="ＭＳ Ｐゴシック" charset="0"/>
              </a:rPr>
              <a:t>Integer Task</a:t>
            </a:r>
          </a:p>
          <a:p>
            <a:pPr lvl="1"/>
            <a:r>
              <a:rPr lang="en-US" dirty="0" smtClean="0">
                <a:latin typeface="Candara" charset="0"/>
                <a:ea typeface="ＭＳ Ｐゴシック" charset="0"/>
              </a:rPr>
              <a:t>Grade 8 &amp; High School: Real Number/Algebra Task</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877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of the Task</a:t>
            </a:r>
            <a:endParaRPr lang="en-US" dirty="0"/>
          </a:p>
        </p:txBody>
      </p:sp>
      <p:sp>
        <p:nvSpPr>
          <p:cNvPr id="3" name="Content Placeholder 2"/>
          <p:cNvSpPr>
            <a:spLocks noGrp="1"/>
          </p:cNvSpPr>
          <p:nvPr>
            <p:ph idx="1"/>
          </p:nvPr>
        </p:nvSpPr>
        <p:spPr/>
        <p:txBody>
          <a:bodyPr>
            <a:noAutofit/>
          </a:bodyPr>
          <a:lstStyle/>
          <a:p>
            <a:pPr>
              <a:lnSpc>
                <a:spcPct val="120000"/>
              </a:lnSpc>
              <a:spcBef>
                <a:spcPct val="0"/>
              </a:spcBef>
              <a:buClr>
                <a:schemeClr val="tx2"/>
              </a:buClr>
              <a:buFont typeface="Times" charset="0"/>
              <a:buChar char="•"/>
              <a:defRPr/>
            </a:pPr>
            <a:r>
              <a:rPr lang="en-US" sz="2400" dirty="0">
                <a:latin typeface="Arial" charset="0"/>
                <a:ea typeface="ＭＳ Ｐゴシック" charset="0"/>
                <a:cs typeface="ＭＳ Ｐゴシック" charset="0"/>
              </a:rPr>
              <a:t>What domain or conceptual category </a:t>
            </a:r>
            <a:r>
              <a:rPr lang="en-US" sz="2400" dirty="0" smtClean="0">
                <a:latin typeface="Arial" charset="0"/>
                <a:ea typeface="ＭＳ Ｐゴシック" charset="0"/>
                <a:cs typeface="ＭＳ Ｐゴシック" charset="0"/>
              </a:rPr>
              <a:t>is targeted by this task?</a:t>
            </a:r>
          </a:p>
          <a:p>
            <a:pPr lvl="0">
              <a:lnSpc>
                <a:spcPct val="120000"/>
              </a:lnSpc>
              <a:spcBef>
                <a:spcPct val="0"/>
              </a:spcBef>
              <a:buClr>
                <a:schemeClr val="tx2"/>
              </a:buClr>
              <a:buFont typeface="Times" charset="0"/>
              <a:buChar char="•"/>
              <a:defRPr/>
            </a:pPr>
            <a:r>
              <a:rPr lang="en-US" sz="2400" dirty="0">
                <a:latin typeface="Arial" charset="0"/>
                <a:ea typeface="ＭＳ Ｐゴシック" charset="0"/>
                <a:cs typeface="ＭＳ Ｐゴシック" charset="0"/>
              </a:rPr>
              <a:t>What content standards</a:t>
            </a:r>
            <a:r>
              <a:rPr lang="en-US" sz="2400" dirty="0" smtClean="0">
                <a:latin typeface="Arial" charset="0"/>
                <a:ea typeface="ＭＳ Ｐゴシック" charset="0"/>
                <a:cs typeface="ＭＳ Ｐゴシック" charset="0"/>
              </a:rPr>
              <a:t>?</a:t>
            </a:r>
          </a:p>
          <a:p>
            <a:pPr>
              <a:lnSpc>
                <a:spcPct val="120000"/>
              </a:lnSpc>
              <a:spcBef>
                <a:spcPct val="0"/>
              </a:spcBef>
              <a:buClr>
                <a:schemeClr val="tx2"/>
              </a:buClr>
              <a:buFont typeface="Times" charset="0"/>
              <a:buChar char="•"/>
              <a:defRPr/>
            </a:pPr>
            <a:r>
              <a:rPr lang="en-US" sz="2400" dirty="0" smtClean="0">
                <a:latin typeface="Arial" charset="0"/>
                <a:ea typeface="ＭＳ Ｐゴシック" charset="0"/>
                <a:cs typeface="ＭＳ Ｐゴシック" charset="0"/>
              </a:rPr>
              <a:t>What standards for mathematical practice</a:t>
            </a:r>
          </a:p>
          <a:p>
            <a:pPr>
              <a:lnSpc>
                <a:spcPct val="120000"/>
              </a:lnSpc>
              <a:spcBef>
                <a:spcPct val="0"/>
              </a:spcBef>
              <a:buClr>
                <a:schemeClr val="tx2"/>
              </a:buClr>
              <a:buFont typeface="Times" charset="0"/>
              <a:buChar char="•"/>
              <a:defRPr/>
            </a:pPr>
            <a:r>
              <a:rPr lang="en-US" sz="2400" dirty="0">
                <a:latin typeface="Arial" charset="0"/>
                <a:ea typeface="ＭＳ Ｐゴシック" charset="0"/>
                <a:cs typeface="ＭＳ Ｐゴシック" charset="0"/>
              </a:rPr>
              <a:t>What assessment claims are targeted?</a:t>
            </a:r>
            <a:endParaRPr lang="en-US" sz="2400" dirty="0"/>
          </a:p>
          <a:p>
            <a:pPr lvl="1">
              <a:lnSpc>
                <a:spcPct val="120000"/>
              </a:lnSpc>
              <a:spcBef>
                <a:spcPct val="0"/>
              </a:spcBef>
              <a:buClr>
                <a:schemeClr val="tx2"/>
              </a:buClr>
              <a:buFont typeface="Times" charset="0"/>
              <a:buChar char="•"/>
              <a:defRPr/>
            </a:pPr>
            <a:r>
              <a:rPr lang="en-US" sz="2000" dirty="0" smtClean="0">
                <a:latin typeface="Arial" charset="0"/>
                <a:ea typeface="ＭＳ Ｐゴシック" charset="0"/>
                <a:cs typeface="ＭＳ Ｐゴシック" charset="0"/>
              </a:rPr>
              <a:t>Next slide</a:t>
            </a:r>
          </a:p>
          <a:p>
            <a:pPr>
              <a:lnSpc>
                <a:spcPct val="120000"/>
              </a:lnSpc>
              <a:spcBef>
                <a:spcPct val="0"/>
              </a:spcBef>
              <a:buClr>
                <a:schemeClr val="tx2"/>
              </a:buClr>
              <a:buFont typeface="Times" charset="0"/>
              <a:buChar char="•"/>
              <a:defRPr/>
            </a:pPr>
            <a:r>
              <a:rPr lang="en-US" sz="2400" dirty="0">
                <a:latin typeface="Arial" charset="0"/>
                <a:ea typeface="ＭＳ Ｐゴシック" charset="0"/>
                <a:cs typeface="ＭＳ Ｐゴシック" charset="0"/>
              </a:rPr>
              <a:t>What Depth of Knowledge Level?</a:t>
            </a:r>
          </a:p>
          <a:p>
            <a:pPr lvl="1">
              <a:lnSpc>
                <a:spcPct val="120000"/>
              </a:lnSpc>
              <a:spcBef>
                <a:spcPct val="0"/>
              </a:spcBef>
              <a:buClr>
                <a:schemeClr val="tx2"/>
              </a:buClr>
              <a:buFont typeface="Times" charset="0"/>
              <a:buChar char="•"/>
              <a:defRPr/>
            </a:pPr>
            <a:r>
              <a:rPr lang="en-US" sz="2000" dirty="0" smtClean="0">
                <a:latin typeface="Arial" charset="0"/>
                <a:ea typeface="ＭＳ Ｐゴシック" charset="0"/>
                <a:cs typeface="ＭＳ Ｐゴシック" charset="0"/>
              </a:rPr>
              <a:t>Next slides</a:t>
            </a:r>
          </a:p>
          <a:p>
            <a:pPr lvl="1">
              <a:lnSpc>
                <a:spcPct val="120000"/>
              </a:lnSpc>
              <a:spcBef>
                <a:spcPct val="0"/>
              </a:spcBef>
              <a:buClr>
                <a:schemeClr val="tx2"/>
              </a:buClr>
              <a:buFont typeface="Times" charset="0"/>
              <a:buChar char="•"/>
              <a:defRPr/>
            </a:pPr>
            <a:endParaRPr lang="en-US" sz="2000" dirty="0">
              <a:latin typeface="Arial" charset="0"/>
              <a:ea typeface="ＭＳ Ｐゴシック" charset="0"/>
              <a:cs typeface="ＭＳ Ｐゴシック" charset="0"/>
            </a:endParaRPr>
          </a:p>
          <a:p>
            <a:pPr>
              <a:lnSpc>
                <a:spcPct val="120000"/>
              </a:lnSpc>
              <a:spcBef>
                <a:spcPct val="0"/>
              </a:spcBef>
              <a:buClr>
                <a:schemeClr val="tx2"/>
              </a:buClr>
              <a:buFont typeface="Times" charset="0"/>
              <a:buChar char="•"/>
              <a:defRPr/>
            </a:pPr>
            <a:endParaRPr lang="en-US" sz="2400" dirty="0">
              <a:latin typeface="Arial" charset="0"/>
              <a:ea typeface="ＭＳ Ｐゴシック" charset="0"/>
              <a:cs typeface="ＭＳ Ｐゴシック" charset="0"/>
            </a:endParaRPr>
          </a:p>
          <a:p>
            <a:pPr>
              <a:lnSpc>
                <a:spcPct val="120000"/>
              </a:lnSpc>
              <a:spcBef>
                <a:spcPct val="0"/>
              </a:spcBef>
              <a:buClr>
                <a:schemeClr val="tx2"/>
              </a:buClr>
              <a:buFont typeface="Times" charset="0"/>
              <a:buChar char="•"/>
              <a:defRPr/>
            </a:pPr>
            <a:endParaRPr lang="en-US" sz="2400" dirty="0">
              <a:latin typeface="Arial" charset="0"/>
              <a:ea typeface="ＭＳ Ｐゴシック" charset="0"/>
              <a:cs typeface="ＭＳ Ｐゴシック" charset="0"/>
            </a:endParaRPr>
          </a:p>
          <a:p>
            <a:pPr lvl="0">
              <a:lnSpc>
                <a:spcPct val="120000"/>
              </a:lnSpc>
              <a:spcBef>
                <a:spcPct val="0"/>
              </a:spcBef>
              <a:buClr>
                <a:schemeClr val="tx2"/>
              </a:buClr>
              <a:buFont typeface="Times" charset="0"/>
              <a:buChar char="•"/>
              <a:defRPr/>
            </a:pPr>
            <a:endParaRPr lang="en-US" sz="2400" dirty="0">
              <a:latin typeface="Arial" charset="0"/>
              <a:ea typeface="ＭＳ Ｐゴシック" charset="0"/>
              <a:cs typeface="ＭＳ Ｐゴシック" charset="0"/>
            </a:endParaRPr>
          </a:p>
          <a:p>
            <a:pPr>
              <a:lnSpc>
                <a:spcPct val="120000"/>
              </a:lnSpc>
              <a:spcBef>
                <a:spcPct val="0"/>
              </a:spcBef>
              <a:buClr>
                <a:schemeClr val="tx2"/>
              </a:buClr>
              <a:buFont typeface="Times" charset="0"/>
              <a:buChar char="•"/>
              <a:defRPr/>
            </a:pPr>
            <a:endParaRPr lang="en-US" sz="2400" dirty="0" smtClean="0">
              <a:latin typeface="Arial" charset="0"/>
              <a:ea typeface="ＭＳ Ｐゴシック" charset="0"/>
              <a:cs typeface="ＭＳ Ｐゴシック"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08125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of the Task</a:t>
            </a:r>
            <a:endParaRPr lang="en-US" dirty="0"/>
          </a:p>
        </p:txBody>
      </p:sp>
      <p:sp>
        <p:nvSpPr>
          <p:cNvPr id="3" name="Content Placeholder 2"/>
          <p:cNvSpPr>
            <a:spLocks noGrp="1"/>
          </p:cNvSpPr>
          <p:nvPr>
            <p:ph idx="1"/>
          </p:nvPr>
        </p:nvSpPr>
        <p:spPr/>
        <p:txBody>
          <a:bodyPr>
            <a:normAutofit fontScale="92500" lnSpcReduction="20000"/>
          </a:bodyPr>
          <a:lstStyle/>
          <a:p>
            <a:pPr>
              <a:lnSpc>
                <a:spcPct val="120000"/>
              </a:lnSpc>
              <a:spcBef>
                <a:spcPct val="0"/>
              </a:spcBef>
              <a:buClr>
                <a:schemeClr val="tx2"/>
              </a:buClr>
              <a:buFont typeface="Times" charset="0"/>
              <a:buChar char="•"/>
              <a:defRPr/>
            </a:pPr>
            <a:r>
              <a:rPr lang="en-US" dirty="0">
                <a:latin typeface="Arial" charset="0"/>
                <a:ea typeface="ＭＳ Ｐゴシック" charset="0"/>
                <a:cs typeface="ＭＳ Ｐゴシック" charset="0"/>
              </a:rPr>
              <a:t>What </a:t>
            </a:r>
            <a:r>
              <a:rPr lang="en-US" dirty="0" smtClean="0">
                <a:latin typeface="Arial" charset="0"/>
                <a:ea typeface="ＭＳ Ｐゴシック" charset="0"/>
                <a:cs typeface="ＭＳ Ｐゴシック" charset="0"/>
              </a:rPr>
              <a:t>assessment claims </a:t>
            </a:r>
            <a:r>
              <a:rPr lang="en-US" dirty="0">
                <a:latin typeface="Arial" charset="0"/>
                <a:ea typeface="ＭＳ Ｐゴシック" charset="0"/>
                <a:cs typeface="ＭＳ Ｐゴシック" charset="0"/>
              </a:rPr>
              <a:t>are targeted</a:t>
            </a:r>
            <a:r>
              <a:rPr lang="en-US" dirty="0" smtClean="0">
                <a:latin typeface="Arial" charset="0"/>
                <a:ea typeface="ＭＳ Ｐゴシック" charset="0"/>
                <a:cs typeface="ＭＳ Ｐゴシック" charset="0"/>
              </a:rPr>
              <a:t>?</a:t>
            </a:r>
            <a:endParaRPr lang="en-US" dirty="0" smtClean="0"/>
          </a:p>
          <a:p>
            <a:pPr lvl="1"/>
            <a:r>
              <a:rPr lang="en-US" b="1" dirty="0" smtClean="0"/>
              <a:t>Primary </a:t>
            </a:r>
            <a:r>
              <a:rPr lang="en-US" b="1" dirty="0"/>
              <a:t>Claim 3:  </a:t>
            </a:r>
            <a:r>
              <a:rPr lang="en-US" dirty="0"/>
              <a:t>Communicating Reason: Students can clearly and precisely construct viable arguments to support their own reasoning and to critique the reasoning of other. </a:t>
            </a:r>
            <a:endParaRPr lang="en-US" sz="4000" dirty="0"/>
          </a:p>
          <a:p>
            <a:pPr lvl="1"/>
            <a:r>
              <a:rPr lang="en-US" dirty="0"/>
              <a:t>S</a:t>
            </a:r>
            <a:r>
              <a:rPr lang="en-US" b="1" dirty="0"/>
              <a:t>econdary Claim 1</a:t>
            </a:r>
            <a:r>
              <a:rPr lang="en-US" dirty="0"/>
              <a:t>: Concepts and Procedures: Students can explain and apply mathematical concepts and interpret and carry out mathematical procedures with precision and fluency</a:t>
            </a:r>
            <a:r>
              <a:rPr lang="en-US" dirty="0" smtClean="0"/>
              <a:t>.</a:t>
            </a:r>
          </a:p>
          <a:p>
            <a:pPr lvl="1"/>
            <a:r>
              <a:rPr lang="en-US" sz="2600" dirty="0"/>
              <a:t>Other </a:t>
            </a:r>
            <a:r>
              <a:rPr lang="en-US" sz="2600" dirty="0" smtClean="0"/>
              <a:t>Claims </a:t>
            </a:r>
            <a:r>
              <a:rPr lang="en-US" sz="2600" dirty="0"/>
              <a:t>include</a:t>
            </a:r>
            <a:r>
              <a:rPr lang="en-US" sz="2600" dirty="0" smtClean="0"/>
              <a:t>:</a:t>
            </a:r>
          </a:p>
          <a:p>
            <a:pPr lvl="2"/>
            <a:r>
              <a:rPr lang="en-US" sz="2200" dirty="0" smtClean="0"/>
              <a:t>Claim 2: Problem Solving</a:t>
            </a:r>
          </a:p>
          <a:p>
            <a:pPr lvl="2"/>
            <a:r>
              <a:rPr lang="en-US" sz="2200" dirty="0" smtClean="0"/>
              <a:t>Claim 4: Modeling and Data Analysis</a:t>
            </a:r>
            <a:endParaRPr lang="en-US" sz="2200" dirty="0"/>
          </a:p>
          <a:p>
            <a:pPr lvl="1">
              <a:lnSpc>
                <a:spcPct val="120000"/>
              </a:lnSpc>
              <a:spcBef>
                <a:spcPct val="0"/>
              </a:spcBef>
              <a:buClr>
                <a:schemeClr val="tx2"/>
              </a:buClr>
              <a:buFont typeface="Times" charset="0"/>
              <a:buChar char="•"/>
              <a:defRPr/>
            </a:pPr>
            <a:endParaRPr lang="en-US" dirty="0">
              <a:latin typeface="Arial" charset="0"/>
              <a:ea typeface="ＭＳ Ｐゴシック" charset="0"/>
              <a:cs typeface="ＭＳ Ｐゴシック" charset="0"/>
            </a:endParaRP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5281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of the Task</a:t>
            </a:r>
            <a:endParaRPr lang="en-US" dirty="0"/>
          </a:p>
        </p:txBody>
      </p:sp>
      <p:sp>
        <p:nvSpPr>
          <p:cNvPr id="3" name="Content Placeholder 2"/>
          <p:cNvSpPr>
            <a:spLocks noGrp="1"/>
          </p:cNvSpPr>
          <p:nvPr>
            <p:ph idx="1"/>
          </p:nvPr>
        </p:nvSpPr>
        <p:spPr/>
        <p:txBody>
          <a:bodyPr>
            <a:normAutofit/>
          </a:bodyPr>
          <a:lstStyle/>
          <a:p>
            <a:pPr>
              <a:lnSpc>
                <a:spcPct val="120000"/>
              </a:lnSpc>
              <a:spcBef>
                <a:spcPct val="0"/>
              </a:spcBef>
              <a:buClr>
                <a:schemeClr val="tx2"/>
              </a:buClr>
              <a:buFont typeface="Times" charset="0"/>
              <a:buChar char="•"/>
              <a:defRPr/>
            </a:pPr>
            <a:r>
              <a:rPr lang="en-US" dirty="0">
                <a:latin typeface="Arial" charset="0"/>
                <a:ea typeface="ＭＳ Ｐゴシック" charset="0"/>
                <a:cs typeface="ＭＳ Ｐゴシック" charset="0"/>
              </a:rPr>
              <a:t>What </a:t>
            </a:r>
            <a:r>
              <a:rPr lang="en-US" dirty="0" smtClean="0">
                <a:latin typeface="Arial" charset="0"/>
                <a:ea typeface="ＭＳ Ｐゴシック" charset="0"/>
                <a:cs typeface="ＭＳ Ｐゴシック" charset="0"/>
              </a:rPr>
              <a:t>Depth of Knowledge Level?</a:t>
            </a:r>
          </a:p>
          <a:p>
            <a:pPr lvl="1"/>
            <a:r>
              <a:rPr lang="en-US" dirty="0"/>
              <a:t>If enacted at highest level: DOK Level 3:  Strategic </a:t>
            </a:r>
            <a:r>
              <a:rPr lang="en-US" dirty="0" smtClean="0"/>
              <a:t>Thinking</a:t>
            </a:r>
            <a:endParaRPr lang="en-US" sz="4000" dirty="0"/>
          </a:p>
          <a:p>
            <a:pPr lvl="1"/>
            <a:r>
              <a:rPr lang="en-US" dirty="0"/>
              <a:t>If enacted at a lower level:  DOK Level 2: Skills and </a:t>
            </a:r>
            <a:r>
              <a:rPr lang="en-US" dirty="0" smtClean="0"/>
              <a:t>Concepts</a:t>
            </a:r>
          </a:p>
          <a:p>
            <a:pPr lvl="1"/>
            <a:r>
              <a:rPr lang="en-US" sz="2400" dirty="0" smtClean="0"/>
              <a:t>Other Levels include:</a:t>
            </a:r>
          </a:p>
          <a:p>
            <a:pPr lvl="2"/>
            <a:r>
              <a:rPr lang="en-US" sz="2000" dirty="0" smtClean="0"/>
              <a:t>Level 1: Recall</a:t>
            </a:r>
          </a:p>
          <a:p>
            <a:pPr lvl="2"/>
            <a:r>
              <a:rPr lang="en-US" sz="2000" dirty="0" smtClean="0"/>
              <a:t>Level 4: Extended Thinking</a:t>
            </a:r>
            <a:endParaRPr lang="en-US" sz="2000" dirty="0"/>
          </a:p>
          <a:p>
            <a:pPr lvl="1">
              <a:lnSpc>
                <a:spcPct val="120000"/>
              </a:lnSpc>
              <a:spcBef>
                <a:spcPct val="0"/>
              </a:spcBef>
              <a:buClr>
                <a:schemeClr val="tx2"/>
              </a:buClr>
              <a:buFont typeface="Times" charset="0"/>
              <a:buChar char="•"/>
              <a:defRPr/>
            </a:pPr>
            <a:endParaRPr lang="en-US" dirty="0">
              <a:latin typeface="Arial" charset="0"/>
              <a:ea typeface="ＭＳ Ｐゴシック" charset="0"/>
              <a:cs typeface="ＭＳ Ｐゴシック" charset="0"/>
            </a:endParaRP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6129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Evaluation</a:t>
            </a:r>
            <a:endParaRPr lang="en-US" dirty="0"/>
          </a:p>
        </p:txBody>
      </p:sp>
      <p:sp>
        <p:nvSpPr>
          <p:cNvPr id="3" name="Content Placeholder 2"/>
          <p:cNvSpPr>
            <a:spLocks noGrp="1"/>
          </p:cNvSpPr>
          <p:nvPr>
            <p:ph idx="1"/>
          </p:nvPr>
        </p:nvSpPr>
        <p:spPr/>
        <p:txBody>
          <a:bodyPr/>
          <a:lstStyle/>
          <a:p>
            <a:r>
              <a:rPr lang="en-US" dirty="0" smtClean="0"/>
              <a:t>What follows is a list of criteria for worthwhile tasks.  The first 4 criteria are essential for every task.  The others are  recommended, but may not be possible in every situation.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7533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Criteria</a:t>
            </a:r>
            <a:endParaRPr lang="en-US" dirty="0"/>
          </a:p>
        </p:txBody>
      </p:sp>
      <p:sp>
        <p:nvSpPr>
          <p:cNvPr id="3" name="Content Placeholder 2"/>
          <p:cNvSpPr>
            <a:spLocks noGrp="1"/>
          </p:cNvSpPr>
          <p:nvPr>
            <p:ph idx="1"/>
          </p:nvPr>
        </p:nvSpPr>
        <p:spPr/>
        <p:txBody>
          <a:bodyPr/>
          <a:lstStyle/>
          <a:p>
            <a:r>
              <a:rPr lang="en-US" dirty="0" smtClean="0"/>
              <a:t>The task:</a:t>
            </a:r>
          </a:p>
          <a:p>
            <a:pPr marL="990600" lvl="1" indent="-533400">
              <a:buFontTx/>
              <a:buAutoNum type="arabicPeriod"/>
            </a:pPr>
            <a:r>
              <a:rPr lang="en-US" dirty="0" smtClean="0">
                <a:latin typeface="Candara" charset="0"/>
                <a:ea typeface="ＭＳ Ｐゴシック" charset="0"/>
              </a:rPr>
              <a:t>Is built around Important, useful mathematics</a:t>
            </a:r>
          </a:p>
          <a:p>
            <a:pPr marL="990600" lvl="1" indent="-533400">
              <a:buFontTx/>
              <a:buAutoNum type="arabicPeriod"/>
            </a:pPr>
            <a:r>
              <a:rPr lang="en-US" dirty="0" smtClean="0">
                <a:latin typeface="Candara" charset="0"/>
                <a:ea typeface="ＭＳ Ｐゴシック" charset="0"/>
              </a:rPr>
              <a:t>Requires higher-level thinking and problem solving</a:t>
            </a:r>
          </a:p>
          <a:p>
            <a:pPr marL="990600" lvl="1" indent="-533400">
              <a:buFontTx/>
              <a:buAutoNum type="arabicPeriod"/>
            </a:pPr>
            <a:r>
              <a:rPr lang="en-US" dirty="0" smtClean="0">
                <a:latin typeface="Candara" charset="0"/>
                <a:ea typeface="ＭＳ Ｐゴシック" charset="0"/>
              </a:rPr>
              <a:t>Contributes to the conceptual development of students</a:t>
            </a:r>
            <a:r>
              <a:rPr lang="ja-JP" altLang="en-US" dirty="0" smtClean="0">
                <a:latin typeface="Candara" charset="0"/>
                <a:ea typeface="ＭＳ Ｐゴシック" charset="0"/>
              </a:rPr>
              <a:t>’</a:t>
            </a:r>
            <a:r>
              <a:rPr lang="en-US" altLang="ja-JP" dirty="0" smtClean="0">
                <a:latin typeface="Candara" charset="0"/>
                <a:ea typeface="ＭＳ Ｐゴシック" charset="0"/>
              </a:rPr>
              <a:t> thinking.</a:t>
            </a:r>
          </a:p>
          <a:p>
            <a:pPr marL="990600" lvl="1" indent="-533400">
              <a:buFontTx/>
              <a:buAutoNum type="arabicPeriod"/>
            </a:pPr>
            <a:r>
              <a:rPr lang="en-US" dirty="0" smtClean="0">
                <a:latin typeface="Candara" charset="0"/>
                <a:ea typeface="ＭＳ Ｐゴシック" charset="0"/>
              </a:rPr>
              <a:t>Provides formative assessment opportunities</a:t>
            </a:r>
            <a:endParaRPr lang="en-US" dirty="0"/>
          </a:p>
        </p:txBody>
      </p:sp>
      <p:sp>
        <p:nvSpPr>
          <p:cNvPr id="4" name="TextBox 3"/>
          <p:cNvSpPr txBox="1"/>
          <p:nvPr/>
        </p:nvSpPr>
        <p:spPr>
          <a:xfrm>
            <a:off x="1285569" y="5613407"/>
            <a:ext cx="6490554" cy="830997"/>
          </a:xfrm>
          <a:prstGeom prst="rect">
            <a:avLst/>
          </a:prstGeom>
          <a:noFill/>
        </p:spPr>
        <p:txBody>
          <a:bodyPr wrap="square" rtlCol="0">
            <a:spAutoFit/>
          </a:bodyPr>
          <a:lstStyle/>
          <a:p>
            <a:pPr algn="ctr"/>
            <a:r>
              <a:rPr lang="en-US" sz="2400" dirty="0" smtClean="0"/>
              <a:t>Did the number line task meet these characteristics?  How?</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6110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Criteria</a:t>
            </a:r>
            <a:endParaRPr lang="en-US" dirty="0"/>
          </a:p>
        </p:txBody>
      </p:sp>
      <p:sp>
        <p:nvSpPr>
          <p:cNvPr id="3" name="Content Placeholder 2"/>
          <p:cNvSpPr>
            <a:spLocks noGrp="1"/>
          </p:cNvSpPr>
          <p:nvPr>
            <p:ph idx="1"/>
          </p:nvPr>
        </p:nvSpPr>
        <p:spPr/>
        <p:txBody>
          <a:bodyPr>
            <a:normAutofit/>
          </a:bodyPr>
          <a:lstStyle/>
          <a:p>
            <a:r>
              <a:rPr lang="en-US" dirty="0" smtClean="0"/>
              <a:t>The Task:</a:t>
            </a:r>
          </a:p>
          <a:p>
            <a:pPr marL="990600" lvl="1" indent="-533400">
              <a:lnSpc>
                <a:spcPct val="90000"/>
              </a:lnSpc>
              <a:buFontTx/>
              <a:buAutoNum type="arabicPeriod" startAt="5"/>
            </a:pPr>
            <a:r>
              <a:rPr lang="en-US" dirty="0" smtClean="0">
                <a:latin typeface="Candara" charset="0"/>
                <a:ea typeface="ＭＳ Ｐゴシック" charset="0"/>
              </a:rPr>
              <a:t>Allows for multiple entry points and solution strategies</a:t>
            </a:r>
          </a:p>
          <a:p>
            <a:pPr marL="990600" lvl="1" indent="-533400">
              <a:lnSpc>
                <a:spcPct val="90000"/>
              </a:lnSpc>
              <a:buFontTx/>
              <a:buAutoNum type="arabicPeriod" startAt="5"/>
            </a:pPr>
            <a:r>
              <a:rPr lang="en-US" dirty="0" smtClean="0">
                <a:latin typeface="Candara" charset="0"/>
                <a:ea typeface="ＭＳ Ｐゴシック" charset="0"/>
              </a:rPr>
              <a:t>Allows for multiple claims for which evidence can be provided </a:t>
            </a:r>
          </a:p>
          <a:p>
            <a:pPr marL="990600" lvl="1" indent="-533400">
              <a:lnSpc>
                <a:spcPct val="90000"/>
              </a:lnSpc>
              <a:buFontTx/>
              <a:buAutoNum type="arabicPeriod" startAt="5"/>
            </a:pPr>
            <a:r>
              <a:rPr lang="en-US" dirty="0" smtClean="0">
                <a:latin typeface="Candara" charset="0"/>
                <a:ea typeface="ＭＳ Ｐゴシック" charset="0"/>
              </a:rPr>
              <a:t>Encourages student engagement and discourse</a:t>
            </a:r>
          </a:p>
          <a:p>
            <a:pPr marL="990600" lvl="1" indent="-533400">
              <a:lnSpc>
                <a:spcPct val="90000"/>
              </a:lnSpc>
              <a:buFontTx/>
              <a:buAutoNum type="arabicPeriod" startAt="5"/>
            </a:pPr>
            <a:r>
              <a:rPr lang="en-US" dirty="0" smtClean="0">
                <a:latin typeface="Candara" charset="0"/>
                <a:ea typeface="ＭＳ Ｐゴシック" charset="0"/>
              </a:rPr>
              <a:t>Connects to other important mathematical ideas and/or ideas in other disciplines</a:t>
            </a:r>
          </a:p>
          <a:p>
            <a:pPr lvl="1"/>
            <a:endParaRPr lang="en-US" dirty="0"/>
          </a:p>
        </p:txBody>
      </p:sp>
      <p:sp>
        <p:nvSpPr>
          <p:cNvPr id="4" name="TextBox 3"/>
          <p:cNvSpPr txBox="1"/>
          <p:nvPr/>
        </p:nvSpPr>
        <p:spPr>
          <a:xfrm>
            <a:off x="1599122" y="5848606"/>
            <a:ext cx="6177001" cy="830997"/>
          </a:xfrm>
          <a:prstGeom prst="rect">
            <a:avLst/>
          </a:prstGeom>
          <a:noFill/>
        </p:spPr>
        <p:txBody>
          <a:bodyPr wrap="square" rtlCol="0">
            <a:spAutoFit/>
          </a:bodyPr>
          <a:lstStyle/>
          <a:p>
            <a:pPr algn="ctr"/>
            <a:r>
              <a:rPr lang="en-US" sz="2400" dirty="0" smtClean="0"/>
              <a:t>Did the number line task meet these characteristics?  How?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624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Criteria</a:t>
            </a:r>
            <a:endParaRPr lang="en-US" dirty="0"/>
          </a:p>
        </p:txBody>
      </p:sp>
      <p:sp>
        <p:nvSpPr>
          <p:cNvPr id="3" name="Content Placeholder 2"/>
          <p:cNvSpPr>
            <a:spLocks noGrp="1"/>
          </p:cNvSpPr>
          <p:nvPr>
            <p:ph idx="1"/>
          </p:nvPr>
        </p:nvSpPr>
        <p:spPr/>
        <p:txBody>
          <a:bodyPr/>
          <a:lstStyle/>
          <a:p>
            <a:pPr marL="590550" indent="-533400">
              <a:lnSpc>
                <a:spcPct val="90000"/>
              </a:lnSpc>
            </a:pPr>
            <a:r>
              <a:rPr lang="en-US" dirty="0" smtClean="0">
                <a:latin typeface="Candara" charset="0"/>
                <a:ea typeface="ＭＳ Ｐゴシック" charset="0"/>
              </a:rPr>
              <a:t>The Task:</a:t>
            </a:r>
          </a:p>
          <a:p>
            <a:pPr marL="971550" lvl="1" indent="-514350">
              <a:buFont typeface="+mj-lt"/>
              <a:buAutoNum type="arabicPeriod" startAt="9"/>
            </a:pPr>
            <a:r>
              <a:rPr lang="en-US" dirty="0"/>
              <a:t>Promotes the skillful use of mathematics</a:t>
            </a:r>
            <a:endParaRPr lang="en-US" sz="4400" dirty="0"/>
          </a:p>
          <a:p>
            <a:pPr marL="971550" lvl="1" indent="-514350">
              <a:buFont typeface="+mj-lt"/>
              <a:buAutoNum type="arabicPeriod" startAt="9"/>
            </a:pPr>
            <a:r>
              <a:rPr lang="en-US" dirty="0"/>
              <a:t>Provides an opportunity to practice important skills</a:t>
            </a:r>
            <a:endParaRPr lang="en-US" sz="4400" dirty="0"/>
          </a:p>
          <a:p>
            <a:pPr marL="971550" lvl="1" indent="-514350">
              <a:buFont typeface="+mj-lt"/>
              <a:buAutoNum type="arabicPeriod" startAt="9"/>
            </a:pPr>
            <a:r>
              <a:rPr lang="en-US" dirty="0"/>
              <a:t>Displays sensitivity to and draws on students’ diverse background experiences &amp; dispositions</a:t>
            </a:r>
            <a:endParaRPr lang="en-US" sz="4400" dirty="0"/>
          </a:p>
          <a:p>
            <a:pPr marL="971550" lvl="1" indent="-514350">
              <a:buFont typeface="+mj-lt"/>
              <a:buAutoNum type="arabicPeriod" startAt="9"/>
            </a:pPr>
            <a:r>
              <a:rPr lang="en-US" dirty="0"/>
              <a:t>Promotes the development of all students’ disposition to do mathematics</a:t>
            </a:r>
            <a:endParaRPr lang="en-US" sz="4400" dirty="0"/>
          </a:p>
          <a:p>
            <a:endParaRPr lang="en-US" dirty="0"/>
          </a:p>
        </p:txBody>
      </p:sp>
      <p:sp>
        <p:nvSpPr>
          <p:cNvPr id="4" name="TextBox 3"/>
          <p:cNvSpPr txBox="1"/>
          <p:nvPr/>
        </p:nvSpPr>
        <p:spPr>
          <a:xfrm>
            <a:off x="1599122" y="5848606"/>
            <a:ext cx="6177001" cy="830997"/>
          </a:xfrm>
          <a:prstGeom prst="rect">
            <a:avLst/>
          </a:prstGeom>
          <a:noFill/>
        </p:spPr>
        <p:txBody>
          <a:bodyPr wrap="square" rtlCol="0">
            <a:spAutoFit/>
          </a:bodyPr>
          <a:lstStyle/>
          <a:p>
            <a:pPr algn="ctr"/>
            <a:r>
              <a:rPr lang="en-US" sz="2400" dirty="0" smtClean="0"/>
              <a:t>Did the number line task meet these characteristics?  How?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2377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Worthwhile Task</a:t>
            </a:r>
            <a:endParaRPr lang="en-US" dirty="0"/>
          </a:p>
        </p:txBody>
      </p:sp>
      <p:sp>
        <p:nvSpPr>
          <p:cNvPr id="3" name="Content Placeholder 2"/>
          <p:cNvSpPr>
            <a:spLocks noGrp="1"/>
          </p:cNvSpPr>
          <p:nvPr>
            <p:ph idx="1"/>
          </p:nvPr>
        </p:nvSpPr>
        <p:spPr/>
        <p:txBody>
          <a:bodyPr/>
          <a:lstStyle/>
          <a:p>
            <a:r>
              <a:rPr lang="en-US" dirty="0" smtClean="0"/>
              <a:t>Of the three tasks listed below, which one is the most worthwhile?  Why?</a:t>
            </a:r>
          </a:p>
          <a:p>
            <a:pPr lvl="1"/>
            <a:r>
              <a:rPr lang="en-US" dirty="0" smtClean="0"/>
              <a:t>To multiply or not to multiply?</a:t>
            </a:r>
          </a:p>
          <a:p>
            <a:pPr lvl="1"/>
            <a:r>
              <a:rPr lang="en-US" dirty="0"/>
              <a:t>Running to School </a:t>
            </a:r>
          </a:p>
          <a:p>
            <a:pPr lvl="1"/>
            <a:r>
              <a:rPr lang="en-US" dirty="0" smtClean="0"/>
              <a:t>Making Cookies</a:t>
            </a:r>
          </a:p>
          <a:p>
            <a:r>
              <a:rPr lang="en-US" dirty="0" smtClean="0"/>
              <a:t>Discussion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9301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Common Core Circles:  Part I</a:t>
            </a:r>
            <a:br>
              <a:rPr lang="en-US" dirty="0" smtClean="0"/>
            </a:br>
            <a:r>
              <a:rPr lang="en-US" dirty="0" smtClean="0"/>
              <a:t>How to Choose a Task</a:t>
            </a:r>
            <a:endParaRPr lang="en-US" dirty="0"/>
          </a:p>
        </p:txBody>
      </p:sp>
      <p:sp>
        <p:nvSpPr>
          <p:cNvPr id="3" name="Subtitle 2"/>
          <p:cNvSpPr>
            <a:spLocks noGrp="1"/>
          </p:cNvSpPr>
          <p:nvPr>
            <p:ph type="subTitle" idx="1"/>
          </p:nvPr>
        </p:nvSpPr>
        <p:spPr>
          <a:xfrm>
            <a:off x="457200" y="1893356"/>
            <a:ext cx="8382000" cy="1752600"/>
          </a:xfrm>
        </p:spPr>
        <p:txBody>
          <a:bodyPr>
            <a:normAutofit/>
          </a:bodyPr>
          <a:lstStyle/>
          <a:p>
            <a:r>
              <a:rPr lang="en-US" sz="2400" dirty="0" smtClean="0">
                <a:latin typeface="Cambria" charset="0"/>
                <a:ea typeface="ＭＳ Ｐゴシック" charset="0"/>
                <a:cs typeface="ＭＳ Ｐゴシック" charset="0"/>
              </a:rPr>
              <a:t>The handouts and PowerPoint are available on our webpage:</a:t>
            </a:r>
          </a:p>
          <a:p>
            <a:r>
              <a:rPr lang="en-US" sz="2800" dirty="0" err="1" smtClean="0">
                <a:latin typeface="Cambria" charset="0"/>
                <a:ea typeface="ＭＳ Ｐゴシック" charset="0"/>
                <a:cs typeface="ＭＳ Ｐゴシック" charset="0"/>
                <a:hlinkClick r:id="rId3"/>
              </a:rPr>
              <a:t>www.cmc-south.org/common-core-circles.html</a:t>
            </a:r>
            <a:endParaRPr lang="en-US" sz="2800" dirty="0">
              <a:latin typeface="Cambria" charset="0"/>
              <a:ea typeface="ＭＳ Ｐゴシック" charset="0"/>
              <a:cs typeface="ＭＳ Ｐゴシック" charset="0"/>
            </a:endParaRPr>
          </a:p>
        </p:txBody>
      </p:sp>
      <p:pic>
        <p:nvPicPr>
          <p:cNvPr id="5" name="Picture 4" descr="Screen Shot 2014-10-22 at 11.36.39 AM.png"/>
          <p:cNvPicPr>
            <a:picLocks noChangeAspect="1"/>
          </p:cNvPicPr>
          <p:nvPr/>
        </p:nvPicPr>
        <p:blipFill>
          <a:blip r:embed="rId4"/>
          <a:stretch>
            <a:fillRect/>
          </a:stretch>
        </p:blipFill>
        <p:spPr>
          <a:xfrm>
            <a:off x="1727200" y="3327400"/>
            <a:ext cx="5689600" cy="3530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1255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Tasks:</a:t>
            </a:r>
            <a:endParaRPr lang="en-US" dirty="0"/>
          </a:p>
        </p:txBody>
      </p:sp>
      <p:sp>
        <p:nvSpPr>
          <p:cNvPr id="3" name="Content Placeholder 2"/>
          <p:cNvSpPr>
            <a:spLocks noGrp="1"/>
          </p:cNvSpPr>
          <p:nvPr>
            <p:ph idx="1"/>
          </p:nvPr>
        </p:nvSpPr>
        <p:spPr/>
        <p:txBody>
          <a:bodyPr/>
          <a:lstStyle/>
          <a:p>
            <a:r>
              <a:rPr lang="en-US" sz="2000" dirty="0" smtClean="0">
                <a:latin typeface="Candara" charset="0"/>
                <a:ea typeface="ＭＳ Ｐゴシック" charset="0"/>
                <a:cs typeface="ＭＳ Ｐゴシック" charset="0"/>
              </a:rPr>
              <a:t>Illustrative Mathematics </a:t>
            </a:r>
          </a:p>
          <a:p>
            <a:pPr lvl="1"/>
            <a:r>
              <a:rPr lang="en-US" sz="2000" dirty="0" smtClean="0">
                <a:latin typeface="Candara" charset="0"/>
                <a:ea typeface="ＭＳ Ｐゴシック" charset="0"/>
              </a:rPr>
              <a:t>For K-8:</a:t>
            </a:r>
            <a:endParaRPr lang="en-US" sz="2000" u="sng" noProof="1" smtClean="0">
              <a:solidFill>
                <a:srgbClr val="0000FF"/>
              </a:solidFill>
              <a:latin typeface="Candara" charset="0"/>
              <a:ea typeface="ＭＳ Ｐゴシック" charset="0"/>
              <a:hlinkClick r:id="rId3"/>
            </a:endParaRPr>
          </a:p>
          <a:p>
            <a:pPr lvl="3">
              <a:lnSpc>
                <a:spcPct val="112000"/>
              </a:lnSpc>
            </a:pPr>
            <a:r>
              <a:rPr lang="en-US" u="sng" noProof="1" smtClean="0">
                <a:solidFill>
                  <a:srgbClr val="0000FF"/>
                </a:solidFill>
                <a:latin typeface="Candara" charset="0"/>
                <a:ea typeface="ＭＳ Ｐゴシック" charset="0"/>
                <a:hlinkClick r:id="rId3"/>
              </a:rPr>
              <a:t>http://www.illustrativemathematics.org/standards/k8</a:t>
            </a:r>
            <a:endParaRPr lang="en-US" noProof="1" smtClean="0">
              <a:latin typeface="Candara" charset="0"/>
              <a:ea typeface="ＭＳ Ｐゴシック" charset="0"/>
            </a:endParaRPr>
          </a:p>
          <a:p>
            <a:pPr lvl="1">
              <a:lnSpc>
                <a:spcPct val="112000"/>
              </a:lnSpc>
            </a:pPr>
            <a:r>
              <a:rPr lang="en-US" sz="2000" noProof="1" smtClean="0">
                <a:latin typeface="Candara" charset="0"/>
                <a:ea typeface="ＭＳ Ｐゴシック" charset="0"/>
              </a:rPr>
              <a:t>For 9-12</a:t>
            </a:r>
          </a:p>
          <a:p>
            <a:pPr lvl="3">
              <a:lnSpc>
                <a:spcPct val="112000"/>
              </a:lnSpc>
            </a:pPr>
            <a:r>
              <a:rPr lang="en-US" u="sng" noProof="1" smtClean="0">
                <a:solidFill>
                  <a:srgbClr val="0000FF"/>
                </a:solidFill>
                <a:latin typeface="Candara" charset="0"/>
                <a:ea typeface="ＭＳ Ｐゴシック" charset="0"/>
                <a:hlinkClick r:id="rId4"/>
              </a:rPr>
              <a:t>http://www.illustrativemathematics.org/standards/hs</a:t>
            </a:r>
            <a:endParaRPr lang="en-US" noProof="1" smtClean="0">
              <a:latin typeface="Candara" charset="0"/>
              <a:ea typeface="ＭＳ Ｐゴシック" charset="0"/>
            </a:endParaRPr>
          </a:p>
          <a:p>
            <a:pPr lvl="1">
              <a:lnSpc>
                <a:spcPct val="112000"/>
              </a:lnSpc>
            </a:pPr>
            <a:r>
              <a:rPr lang="en-US" sz="2000" noProof="1" smtClean="0">
                <a:latin typeface="Candara" charset="0"/>
                <a:ea typeface="ＭＳ Ｐゴシック" charset="0"/>
              </a:rPr>
              <a:t> For SMP</a:t>
            </a:r>
          </a:p>
          <a:p>
            <a:pPr lvl="3">
              <a:lnSpc>
                <a:spcPct val="112000"/>
              </a:lnSpc>
            </a:pPr>
            <a:r>
              <a:rPr lang="en-US" u="sng" noProof="1" smtClean="0">
                <a:solidFill>
                  <a:srgbClr val="0000FF"/>
                </a:solidFill>
                <a:latin typeface="Candara" charset="0"/>
                <a:ea typeface="ＭＳ Ｐゴシック" charset="0"/>
                <a:hlinkClick r:id="rId5"/>
              </a:rPr>
              <a:t>http://www.illustrativemathematics.org/standards/practice</a:t>
            </a:r>
            <a:r>
              <a:rPr lang="en-US" noProof="1" smtClean="0">
                <a:latin typeface="Candara" charset="0"/>
                <a:ea typeface="ＭＳ Ｐゴシック" charset="0"/>
              </a:rPr>
              <a:t> </a:t>
            </a:r>
          </a:p>
          <a:p>
            <a:pPr>
              <a:lnSpc>
                <a:spcPct val="112000"/>
              </a:lnSpc>
            </a:pPr>
            <a:r>
              <a:rPr lang="en-US" sz="2000" dirty="0" smtClean="0">
                <a:latin typeface="Candara" charset="0"/>
                <a:ea typeface="ＭＳ Ｐゴシック" charset="0"/>
                <a:cs typeface="ＭＳ Ｐゴシック" charset="0"/>
              </a:rPr>
              <a:t>Inside Mathematics (K-12)</a:t>
            </a:r>
          </a:p>
          <a:p>
            <a:pPr lvl="1">
              <a:lnSpc>
                <a:spcPct val="112000"/>
              </a:lnSpc>
            </a:pPr>
            <a:r>
              <a:rPr lang="en-US" sz="2000" u="sng" noProof="1" smtClean="0">
                <a:solidFill>
                  <a:srgbClr val="0000FF"/>
                </a:solidFill>
                <a:latin typeface="Candara" charset="0"/>
                <a:ea typeface="ＭＳ Ｐゴシック" charset="0"/>
                <a:hlinkClick r:id="rId6"/>
              </a:rPr>
              <a:t>http://www.insidemathematics.org/index.php/mathematical-content-standards</a:t>
            </a:r>
            <a:endParaRPr lang="en-US" sz="2000" u="sng" noProof="1" smtClean="0">
              <a:solidFill>
                <a:srgbClr val="0000FF"/>
              </a:solidFill>
              <a:latin typeface="Candara" charset="0"/>
              <a:ea typeface="ＭＳ Ｐゴシック" charset="0"/>
            </a:endParaRP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2912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Tasks</a:t>
            </a:r>
            <a:endParaRPr lang="en-US" dirty="0"/>
          </a:p>
        </p:txBody>
      </p:sp>
      <p:sp>
        <p:nvSpPr>
          <p:cNvPr id="3" name="Content Placeholder 2"/>
          <p:cNvSpPr>
            <a:spLocks noGrp="1"/>
          </p:cNvSpPr>
          <p:nvPr>
            <p:ph idx="1"/>
          </p:nvPr>
        </p:nvSpPr>
        <p:spPr>
          <a:xfrm>
            <a:off x="457200" y="1600200"/>
            <a:ext cx="8686800" cy="4525963"/>
          </a:xfrm>
        </p:spPr>
        <p:txBody>
          <a:bodyPr>
            <a:normAutofit lnSpcReduction="10000"/>
          </a:bodyPr>
          <a:lstStyle/>
          <a:p>
            <a:pPr>
              <a:lnSpc>
                <a:spcPct val="112000"/>
              </a:lnSpc>
            </a:pPr>
            <a:r>
              <a:rPr lang="en-US" sz="2000" dirty="0" smtClean="0">
                <a:latin typeface="Candara" charset="0"/>
                <a:ea typeface="ＭＳ Ｐゴシック" charset="0"/>
                <a:cs typeface="ＭＳ Ｐゴシック" charset="0"/>
              </a:rPr>
              <a:t>NCTM Illuminations (K-12)</a:t>
            </a:r>
          </a:p>
          <a:p>
            <a:pPr lvl="1">
              <a:lnSpc>
                <a:spcPct val="112000"/>
              </a:lnSpc>
            </a:pPr>
            <a:r>
              <a:rPr lang="en-US" sz="2000" u="sng" noProof="1" smtClean="0">
                <a:solidFill>
                  <a:srgbClr val="0000FF"/>
                </a:solidFill>
                <a:latin typeface="Candara" charset="0"/>
                <a:ea typeface="ＭＳ Ｐゴシック" charset="0"/>
                <a:hlinkClick r:id="rId3"/>
              </a:rPr>
              <a:t>http://illuminations.nctm.org/Lessons.aspx</a:t>
            </a:r>
            <a:endParaRPr lang="en-US" sz="2000" u="sng" noProof="1" smtClean="0">
              <a:solidFill>
                <a:srgbClr val="0000FF"/>
              </a:solidFill>
              <a:latin typeface="Candara" charset="0"/>
              <a:ea typeface="ＭＳ Ｐゴシック" charset="0"/>
            </a:endParaRPr>
          </a:p>
          <a:p>
            <a:pPr>
              <a:lnSpc>
                <a:spcPct val="112000"/>
              </a:lnSpc>
            </a:pPr>
            <a:r>
              <a:rPr lang="en-US" sz="2000" dirty="0" smtClean="0">
                <a:latin typeface="Candara" charset="0"/>
                <a:ea typeface="ＭＳ Ｐゴシック" charset="0"/>
                <a:cs typeface="ＭＳ Ｐゴシック" charset="0"/>
              </a:rPr>
              <a:t>Annenberg Learner</a:t>
            </a:r>
          </a:p>
          <a:p>
            <a:pPr lvl="1">
              <a:lnSpc>
                <a:spcPct val="112000"/>
              </a:lnSpc>
            </a:pPr>
            <a:r>
              <a:rPr lang="en-US" sz="2000" u="sng" noProof="1" smtClean="0">
                <a:solidFill>
                  <a:srgbClr val="0000FF"/>
                </a:solidFill>
                <a:latin typeface="Candara" charset="0"/>
                <a:ea typeface="ＭＳ Ｐゴシック" charset="0"/>
                <a:hlinkClick r:id="rId4"/>
              </a:rPr>
              <a:t>http://www.learner.org/resources/browse.html?discipline=5&amp;grade=0</a:t>
            </a:r>
            <a:endParaRPr lang="en-US" sz="2000" u="sng" noProof="1" smtClean="0">
              <a:solidFill>
                <a:srgbClr val="0000FF"/>
              </a:solidFill>
              <a:latin typeface="Candara" charset="0"/>
              <a:ea typeface="ＭＳ Ｐゴシック" charset="0"/>
            </a:endParaRPr>
          </a:p>
          <a:p>
            <a:pPr>
              <a:lnSpc>
                <a:spcPct val="112000"/>
              </a:lnSpc>
            </a:pPr>
            <a:r>
              <a:rPr lang="en-US" sz="2000" dirty="0" err="1" smtClean="0">
                <a:latin typeface="Candara" charset="0"/>
                <a:ea typeface="ＭＳ Ｐゴシック" charset="0"/>
                <a:cs typeface="ＭＳ Ｐゴシック" charset="0"/>
              </a:rPr>
              <a:t>Thinkfinity</a:t>
            </a:r>
            <a:r>
              <a:rPr lang="en-US" sz="2000" dirty="0" smtClean="0">
                <a:latin typeface="Candara" charset="0"/>
                <a:ea typeface="ＭＳ Ｐゴシック" charset="0"/>
                <a:cs typeface="ＭＳ Ｐゴシック" charset="0"/>
              </a:rPr>
              <a:t> (K-12)</a:t>
            </a:r>
          </a:p>
          <a:p>
            <a:pPr lvl="1">
              <a:lnSpc>
                <a:spcPct val="112000"/>
              </a:lnSpc>
            </a:pPr>
            <a:r>
              <a:rPr lang="en-US" sz="2000" u="sng" noProof="1" smtClean="0">
                <a:solidFill>
                  <a:srgbClr val="0000FF"/>
                </a:solidFill>
                <a:latin typeface="Candara" charset="0"/>
                <a:ea typeface="ＭＳ Ｐゴシック" charset="0"/>
                <a:hlinkClick r:id="rId5"/>
              </a:rPr>
              <a:t>http://www.thinkfinity.org/community/thinkfinity-resources</a:t>
            </a:r>
            <a:endParaRPr lang="en-US" sz="2000" u="sng" noProof="1" smtClean="0">
              <a:solidFill>
                <a:srgbClr val="0000FF"/>
              </a:solidFill>
              <a:latin typeface="Candara" charset="0"/>
              <a:ea typeface="ＭＳ Ｐゴシック" charset="0"/>
            </a:endParaRPr>
          </a:p>
          <a:p>
            <a:r>
              <a:rPr lang="en-US" dirty="0" smtClean="0"/>
              <a:t>Questions?  </a:t>
            </a:r>
            <a:endParaRPr lang="en-US" dirty="0"/>
          </a:p>
          <a:p>
            <a:pPr lvl="1"/>
            <a:r>
              <a:rPr lang="en-US" dirty="0" smtClean="0"/>
              <a:t>CMC-S website </a:t>
            </a:r>
          </a:p>
          <a:p>
            <a:pPr marL="457200" lvl="1" indent="0">
              <a:buNone/>
            </a:pPr>
            <a:r>
              <a:rPr lang="en-US" dirty="0"/>
              <a:t>	</a:t>
            </a:r>
            <a:r>
              <a:rPr lang="en-US" dirty="0" smtClean="0"/>
              <a:t>(</a:t>
            </a:r>
            <a:r>
              <a:rPr lang="en-US" dirty="0" smtClean="0">
                <a:hlinkClick r:id="rId6"/>
              </a:rPr>
              <a:t>http</a:t>
            </a:r>
            <a:r>
              <a:rPr lang="en-US" dirty="0">
                <a:hlinkClick r:id="rId6"/>
              </a:rPr>
              <a:t>://www.cmc-south.org/common-</a:t>
            </a:r>
            <a:r>
              <a:rPr lang="en-US" dirty="0" smtClean="0">
                <a:hlinkClick r:id="rId6"/>
              </a:rPr>
              <a:t>core.html</a:t>
            </a:r>
            <a:r>
              <a:rPr lang="en-US" dirty="0" smtClean="0"/>
              <a:t>) </a:t>
            </a:r>
          </a:p>
          <a:p>
            <a:pPr lvl="1"/>
            <a:r>
              <a:rPr lang="en-US" dirty="0" smtClean="0"/>
              <a:t>Diane </a:t>
            </a:r>
            <a:r>
              <a:rPr lang="en-US" dirty="0" err="1" smtClean="0"/>
              <a:t>Kinch</a:t>
            </a:r>
            <a:r>
              <a:rPr lang="en-US" dirty="0" smtClean="0"/>
              <a:t> at </a:t>
            </a:r>
            <a:r>
              <a:rPr lang="en-US" dirty="0" err="1" smtClean="0"/>
              <a:t>dokinch@gmail.com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8079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643" y="820874"/>
            <a:ext cx="8432979" cy="770002"/>
          </a:xfrm>
        </p:spPr>
        <p:txBody>
          <a:bodyPr>
            <a:normAutofit/>
          </a:bodyPr>
          <a:lstStyle/>
          <a:p>
            <a:r>
              <a:rPr lang="en-US" dirty="0">
                <a:solidFill>
                  <a:schemeClr val="bg1"/>
                </a:solidFill>
              </a:rPr>
              <a:t>0</a:t>
            </a:r>
            <a:r>
              <a:rPr lang="en-US" dirty="0" smtClean="0">
                <a:solidFill>
                  <a:schemeClr val="bg1"/>
                </a:solidFill>
              </a:rPr>
              <a:t>                  </a:t>
            </a:r>
            <a:r>
              <a:rPr lang="en-US" dirty="0">
                <a:solidFill>
                  <a:schemeClr val="bg1"/>
                </a:solidFill>
              </a:rPr>
              <a:t>1</a:t>
            </a:r>
            <a:r>
              <a:rPr lang="en-US" dirty="0" smtClean="0">
                <a:solidFill>
                  <a:schemeClr val="bg1"/>
                </a:solidFill>
              </a:rPr>
              <a:t>                  </a:t>
            </a:r>
            <a:r>
              <a:rPr lang="en-US" dirty="0">
                <a:solidFill>
                  <a:schemeClr val="bg1"/>
                </a:solidFill>
              </a:rPr>
              <a:t>2</a:t>
            </a:r>
            <a:r>
              <a:rPr lang="en-US" dirty="0" smtClean="0">
                <a:solidFill>
                  <a:schemeClr val="bg1"/>
                </a:solidFill>
              </a:rPr>
              <a:t>                  3</a:t>
            </a:r>
          </a:p>
        </p:txBody>
      </p:sp>
      <p:sp>
        <p:nvSpPr>
          <p:cNvPr id="4" name="Subtitle 2"/>
          <p:cNvSpPr txBox="1">
            <a:spLocks/>
          </p:cNvSpPr>
          <p:nvPr/>
        </p:nvSpPr>
        <p:spPr>
          <a:xfrm>
            <a:off x="281359" y="4011291"/>
            <a:ext cx="2504343" cy="131398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4000" dirty="0" smtClean="0"/>
          </a:p>
        </p:txBody>
      </p:sp>
      <p:sp>
        <p:nvSpPr>
          <p:cNvPr id="6" name="Subtitle 2"/>
          <p:cNvSpPr txBox="1">
            <a:spLocks/>
          </p:cNvSpPr>
          <p:nvPr/>
        </p:nvSpPr>
        <p:spPr>
          <a:xfrm>
            <a:off x="0" y="1483196"/>
            <a:ext cx="9108728" cy="685875"/>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Send your text message to this Phone Number:  37607</a:t>
            </a:r>
          </a:p>
        </p:txBody>
      </p:sp>
      <p:grpSp>
        <p:nvGrpSpPr>
          <p:cNvPr id="2" name="Group 10"/>
          <p:cNvGrpSpPr/>
          <p:nvPr/>
        </p:nvGrpSpPr>
        <p:grpSpPr>
          <a:xfrm>
            <a:off x="811094" y="-79933"/>
            <a:ext cx="7481719" cy="1277663"/>
            <a:chOff x="-110886" y="1360189"/>
            <a:chExt cx="7481719" cy="1277663"/>
          </a:xfrm>
        </p:grpSpPr>
        <p:sp>
          <p:nvSpPr>
            <p:cNvPr id="5" name="Subtitle 2"/>
            <p:cNvSpPr txBox="1">
              <a:spLocks/>
            </p:cNvSpPr>
            <p:nvPr/>
          </p:nvSpPr>
          <p:spPr>
            <a:xfrm>
              <a:off x="-110886" y="1360189"/>
              <a:ext cx="1889850" cy="127302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b="1" dirty="0" smtClean="0">
                  <a:solidFill>
                    <a:srgbClr val="FFFFFF"/>
                  </a:solidFill>
                </a:rPr>
                <a:t>Strongly </a:t>
              </a:r>
            </a:p>
            <a:p>
              <a:r>
                <a:rPr lang="en-US" sz="2800" b="1" dirty="0" smtClean="0">
                  <a:solidFill>
                    <a:srgbClr val="FFFFFF"/>
                  </a:solidFill>
                </a:rPr>
                <a:t>Disagree</a:t>
              </a:r>
            </a:p>
          </p:txBody>
        </p:sp>
        <p:sp>
          <p:nvSpPr>
            <p:cNvPr id="7" name="Subtitle 2"/>
            <p:cNvSpPr txBox="1">
              <a:spLocks/>
            </p:cNvSpPr>
            <p:nvPr/>
          </p:nvSpPr>
          <p:spPr>
            <a:xfrm>
              <a:off x="5480983" y="1364831"/>
              <a:ext cx="1889850" cy="127302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Strongly </a:t>
              </a:r>
            </a:p>
            <a:p>
              <a:r>
                <a:rPr lang="en-US" sz="2800" dirty="0">
                  <a:solidFill>
                    <a:srgbClr val="FFFFFF"/>
                  </a:solidFill>
                </a:rPr>
                <a:t>A</a:t>
              </a:r>
              <a:r>
                <a:rPr lang="en-US" sz="2800" dirty="0" smtClean="0">
                  <a:solidFill>
                    <a:srgbClr val="FFFFFF"/>
                  </a:solidFill>
                </a:rPr>
                <a:t>gree</a:t>
              </a:r>
            </a:p>
          </p:txBody>
        </p:sp>
        <p:sp>
          <p:nvSpPr>
            <p:cNvPr id="8" name="Subtitle 2"/>
            <p:cNvSpPr txBox="1">
              <a:spLocks/>
            </p:cNvSpPr>
            <p:nvPr/>
          </p:nvSpPr>
          <p:spPr>
            <a:xfrm>
              <a:off x="1727184" y="1633290"/>
              <a:ext cx="1889850" cy="6176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Disagree</a:t>
              </a:r>
            </a:p>
          </p:txBody>
        </p:sp>
        <p:sp>
          <p:nvSpPr>
            <p:cNvPr id="10" name="Subtitle 2"/>
            <p:cNvSpPr txBox="1">
              <a:spLocks/>
            </p:cNvSpPr>
            <p:nvPr/>
          </p:nvSpPr>
          <p:spPr>
            <a:xfrm>
              <a:off x="3617034" y="1653577"/>
              <a:ext cx="1889850" cy="6312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Agree</a:t>
              </a:r>
            </a:p>
          </p:txBody>
        </p:sp>
      </p:grpSp>
      <p:cxnSp>
        <p:nvCxnSpPr>
          <p:cNvPr id="12" name="Straight Connector 11"/>
          <p:cNvCxnSpPr/>
          <p:nvPr/>
        </p:nvCxnSpPr>
        <p:spPr>
          <a:xfrm flipV="1">
            <a:off x="-7628" y="2165859"/>
            <a:ext cx="9116356" cy="13655"/>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4" name="Subtitle 2"/>
          <p:cNvSpPr txBox="1">
            <a:spLocks/>
          </p:cNvSpPr>
          <p:nvPr/>
        </p:nvSpPr>
        <p:spPr>
          <a:xfrm>
            <a:off x="1082049" y="4239047"/>
            <a:ext cx="2516716" cy="10787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000000"/>
                </a:solidFill>
              </a:rPr>
              <a:t>Speaker was well-prepared and knowledgeable (0-3)</a:t>
            </a:r>
          </a:p>
        </p:txBody>
      </p:sp>
      <p:sp>
        <p:nvSpPr>
          <p:cNvPr id="16" name="Subtitle 2"/>
          <p:cNvSpPr txBox="1">
            <a:spLocks/>
          </p:cNvSpPr>
          <p:nvPr/>
        </p:nvSpPr>
        <p:spPr>
          <a:xfrm>
            <a:off x="2426032" y="2192373"/>
            <a:ext cx="2797072" cy="10787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chemeClr val="tx1"/>
                </a:solidFill>
              </a:rPr>
              <a:t>Speaker was engaging and an effective presenter (0-3)</a:t>
            </a:r>
          </a:p>
        </p:txBody>
      </p:sp>
      <p:sp>
        <p:nvSpPr>
          <p:cNvPr id="18" name="Subtitle 2"/>
          <p:cNvSpPr txBox="1">
            <a:spLocks/>
          </p:cNvSpPr>
          <p:nvPr/>
        </p:nvSpPr>
        <p:spPr>
          <a:xfrm>
            <a:off x="4244703" y="4224625"/>
            <a:ext cx="2719436"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000000"/>
                </a:solidFill>
              </a:rPr>
              <a:t>Session matched title and description in program book (0-3)</a:t>
            </a:r>
          </a:p>
        </p:txBody>
      </p:sp>
      <p:sp>
        <p:nvSpPr>
          <p:cNvPr id="19" name="Subtitle 2"/>
          <p:cNvSpPr txBox="1">
            <a:spLocks/>
          </p:cNvSpPr>
          <p:nvPr/>
        </p:nvSpPr>
        <p:spPr>
          <a:xfrm>
            <a:off x="6142705" y="2239072"/>
            <a:ext cx="2288654"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FF0000"/>
                </a:solidFill>
              </a:rPr>
              <a:t>Other comments, suggestions, or feedback (words)</a:t>
            </a:r>
          </a:p>
        </p:txBody>
      </p:sp>
      <p:cxnSp>
        <p:nvCxnSpPr>
          <p:cNvPr id="21" name="Straight Arrow Connector 20"/>
          <p:cNvCxnSpPr/>
          <p:nvPr/>
        </p:nvCxnSpPr>
        <p:spPr>
          <a:xfrm flipV="1">
            <a:off x="2576284" y="3990602"/>
            <a:ext cx="620370" cy="29066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3916200" y="3271083"/>
            <a:ext cx="0" cy="38176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flipV="1">
            <a:off x="4670148" y="3970651"/>
            <a:ext cx="552956" cy="31061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9" idx="2"/>
          </p:cNvCxnSpPr>
          <p:nvPr/>
        </p:nvCxnSpPr>
        <p:spPr>
          <a:xfrm flipH="1">
            <a:off x="7092576" y="3317782"/>
            <a:ext cx="194456" cy="33506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21739" y="5341929"/>
            <a:ext cx="9116356" cy="13655"/>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pSp>
        <p:nvGrpSpPr>
          <p:cNvPr id="9" name="Group 14"/>
          <p:cNvGrpSpPr/>
          <p:nvPr/>
        </p:nvGrpSpPr>
        <p:grpSpPr>
          <a:xfrm>
            <a:off x="361643" y="3396273"/>
            <a:ext cx="8266926" cy="793542"/>
            <a:chOff x="349634" y="3624501"/>
            <a:chExt cx="8266926" cy="793542"/>
          </a:xfrm>
        </p:grpSpPr>
        <p:sp>
          <p:nvSpPr>
            <p:cNvPr id="13" name="Subtitle 2"/>
            <p:cNvSpPr txBox="1">
              <a:spLocks/>
            </p:cNvSpPr>
            <p:nvPr/>
          </p:nvSpPr>
          <p:spPr>
            <a:xfrm>
              <a:off x="349634" y="3624501"/>
              <a:ext cx="8266926" cy="75100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 </a:t>
              </a:r>
              <a:r>
                <a:rPr lang="en-US" dirty="0" smtClean="0"/>
                <a:t>                          </a:t>
              </a:r>
              <a:r>
                <a:rPr lang="en-US" dirty="0" smtClean="0">
                  <a:solidFill>
                    <a:srgbClr val="A6A6A6"/>
                  </a:solidFill>
                </a:rPr>
                <a:t>___ ___ ___             ___________ </a:t>
              </a:r>
              <a:endParaRPr lang="en-US" dirty="0" smtClean="0"/>
            </a:p>
          </p:txBody>
        </p:sp>
        <p:sp>
          <p:nvSpPr>
            <p:cNvPr id="27" name="Subtitle 2"/>
            <p:cNvSpPr txBox="1">
              <a:spLocks/>
            </p:cNvSpPr>
            <p:nvPr/>
          </p:nvSpPr>
          <p:spPr>
            <a:xfrm>
              <a:off x="438933" y="3667036"/>
              <a:ext cx="1568781" cy="751007"/>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chemeClr val="bg1">
                      <a:lumMod val="65000"/>
                    </a:schemeClr>
                  </a:solidFill>
                </a:rPr>
                <a:t>_______       </a:t>
              </a:r>
            </a:p>
          </p:txBody>
        </p:sp>
      </p:grpSp>
      <p:sp>
        <p:nvSpPr>
          <p:cNvPr id="34" name="Subtitle 2"/>
          <p:cNvSpPr txBox="1">
            <a:spLocks/>
          </p:cNvSpPr>
          <p:nvPr/>
        </p:nvSpPr>
        <p:spPr>
          <a:xfrm>
            <a:off x="-7628" y="5275282"/>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Example</a:t>
            </a:r>
            <a:r>
              <a:rPr lang="en-US" dirty="0" smtClean="0"/>
              <a:t>:     </a:t>
            </a:r>
            <a:r>
              <a:rPr lang="en-US" dirty="0" smtClean="0">
                <a:solidFill>
                  <a:srgbClr val="0000FF"/>
                </a:solidFill>
              </a:rPr>
              <a:t>38102</a:t>
            </a:r>
            <a:r>
              <a:rPr lang="en-US" dirty="0" smtClean="0"/>
              <a:t>   </a:t>
            </a:r>
            <a:r>
              <a:rPr lang="en-US" dirty="0" smtClean="0">
                <a:solidFill>
                  <a:srgbClr val="000000"/>
                </a:solidFill>
              </a:rPr>
              <a:t>323 </a:t>
            </a:r>
            <a:r>
              <a:rPr lang="en-US" dirty="0" smtClean="0">
                <a:solidFill>
                  <a:srgbClr val="FF0000"/>
                </a:solidFill>
              </a:rPr>
              <a:t>  Great session!</a:t>
            </a:r>
            <a:endParaRPr lang="en-US" dirty="0" smtClean="0"/>
          </a:p>
        </p:txBody>
      </p:sp>
      <p:sp>
        <p:nvSpPr>
          <p:cNvPr id="40" name="Subtitle 2"/>
          <p:cNvSpPr txBox="1">
            <a:spLocks/>
          </p:cNvSpPr>
          <p:nvPr/>
        </p:nvSpPr>
        <p:spPr>
          <a:xfrm>
            <a:off x="0" y="2204827"/>
            <a:ext cx="2288654"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2200" dirty="0" smtClean="0">
                <a:solidFill>
                  <a:srgbClr val="0000FF"/>
                </a:solidFill>
              </a:rPr>
              <a:t>5 digit </a:t>
            </a:r>
          </a:p>
          <a:p>
            <a:pPr>
              <a:spcBef>
                <a:spcPts val="0"/>
              </a:spcBef>
            </a:pPr>
            <a:r>
              <a:rPr lang="en-US" sz="2200" dirty="0" smtClean="0">
                <a:solidFill>
                  <a:srgbClr val="0000FF"/>
                </a:solidFill>
              </a:rPr>
              <a:t>poll code </a:t>
            </a:r>
          </a:p>
          <a:p>
            <a:pPr>
              <a:spcBef>
                <a:spcPts val="0"/>
              </a:spcBef>
            </a:pPr>
            <a:r>
              <a:rPr lang="en-US" sz="2200" dirty="0" smtClean="0">
                <a:solidFill>
                  <a:srgbClr val="0000FF"/>
                </a:solidFill>
              </a:rPr>
              <a:t>for this session</a:t>
            </a:r>
          </a:p>
        </p:txBody>
      </p:sp>
      <p:cxnSp>
        <p:nvCxnSpPr>
          <p:cNvPr id="41" name="Straight Arrow Connector 40"/>
          <p:cNvCxnSpPr>
            <a:stCxn id="40" idx="2"/>
          </p:cNvCxnSpPr>
          <p:nvPr/>
        </p:nvCxnSpPr>
        <p:spPr>
          <a:xfrm>
            <a:off x="1144327" y="3283537"/>
            <a:ext cx="241367" cy="29796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47" name="Subtitle 2"/>
          <p:cNvSpPr txBox="1">
            <a:spLocks/>
          </p:cNvSpPr>
          <p:nvPr/>
        </p:nvSpPr>
        <p:spPr>
          <a:xfrm>
            <a:off x="3131810" y="3813528"/>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(no spaces)</a:t>
            </a:r>
          </a:p>
        </p:txBody>
      </p:sp>
      <p:sp>
        <p:nvSpPr>
          <p:cNvPr id="48" name="Subtitle 2"/>
          <p:cNvSpPr txBox="1">
            <a:spLocks/>
          </p:cNvSpPr>
          <p:nvPr/>
        </p:nvSpPr>
        <p:spPr>
          <a:xfrm>
            <a:off x="-228646" y="5747039"/>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Non-Example</a:t>
            </a:r>
            <a:r>
              <a:rPr lang="en-US" dirty="0" smtClean="0"/>
              <a:t>:  </a:t>
            </a:r>
            <a:r>
              <a:rPr lang="en-US" dirty="0"/>
              <a:t> </a:t>
            </a:r>
            <a:r>
              <a:rPr lang="en-US" dirty="0" smtClean="0"/>
              <a:t>  </a:t>
            </a:r>
            <a:r>
              <a:rPr lang="en-US" dirty="0" smtClean="0">
                <a:solidFill>
                  <a:srgbClr val="A6A6A6"/>
                </a:solidFill>
              </a:rPr>
              <a:t>38102</a:t>
            </a:r>
            <a:r>
              <a:rPr lang="en-US" dirty="0" smtClean="0"/>
              <a:t>   </a:t>
            </a:r>
            <a:r>
              <a:rPr lang="en-US" dirty="0" smtClean="0">
                <a:solidFill>
                  <a:srgbClr val="A6A6A6"/>
                </a:solidFill>
              </a:rPr>
              <a:t>3  2  3   Great session!</a:t>
            </a:r>
          </a:p>
        </p:txBody>
      </p:sp>
      <p:sp>
        <p:nvSpPr>
          <p:cNvPr id="50" name="Subtitle 2"/>
          <p:cNvSpPr txBox="1">
            <a:spLocks/>
          </p:cNvSpPr>
          <p:nvPr/>
        </p:nvSpPr>
        <p:spPr>
          <a:xfrm>
            <a:off x="1698726" y="3424539"/>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(1 space)</a:t>
            </a:r>
          </a:p>
        </p:txBody>
      </p:sp>
      <p:sp>
        <p:nvSpPr>
          <p:cNvPr id="51" name="Subtitle 2"/>
          <p:cNvSpPr txBox="1">
            <a:spLocks/>
          </p:cNvSpPr>
          <p:nvPr/>
        </p:nvSpPr>
        <p:spPr>
          <a:xfrm>
            <a:off x="4838346" y="3445673"/>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(1 space)</a:t>
            </a:r>
          </a:p>
        </p:txBody>
      </p:sp>
      <p:sp>
        <p:nvSpPr>
          <p:cNvPr id="57" name="Subtitle 2"/>
          <p:cNvSpPr txBox="1">
            <a:spLocks/>
          </p:cNvSpPr>
          <p:nvPr/>
        </p:nvSpPr>
        <p:spPr>
          <a:xfrm>
            <a:off x="-571150" y="6215951"/>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Non-Example</a:t>
            </a:r>
            <a:r>
              <a:rPr lang="en-US" dirty="0" smtClean="0">
                <a:solidFill>
                  <a:srgbClr val="A6A6A6"/>
                </a:solidFill>
              </a:rPr>
              <a:t>:     381023-2-3Great session!</a:t>
            </a: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6157192"/>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1643" y="820874"/>
            <a:ext cx="8432979" cy="770002"/>
          </a:xfrm>
        </p:spPr>
        <p:txBody>
          <a:bodyPr>
            <a:normAutofit/>
          </a:bodyPr>
          <a:lstStyle/>
          <a:p>
            <a:r>
              <a:rPr lang="en-US" dirty="0">
                <a:solidFill>
                  <a:schemeClr val="bg1"/>
                </a:solidFill>
              </a:rPr>
              <a:t>0</a:t>
            </a:r>
            <a:r>
              <a:rPr lang="en-US" dirty="0" smtClean="0">
                <a:solidFill>
                  <a:schemeClr val="bg1"/>
                </a:solidFill>
              </a:rPr>
              <a:t>                  </a:t>
            </a:r>
            <a:r>
              <a:rPr lang="en-US" dirty="0">
                <a:solidFill>
                  <a:schemeClr val="bg1"/>
                </a:solidFill>
              </a:rPr>
              <a:t>1</a:t>
            </a:r>
            <a:r>
              <a:rPr lang="en-US" dirty="0" smtClean="0">
                <a:solidFill>
                  <a:schemeClr val="bg1"/>
                </a:solidFill>
              </a:rPr>
              <a:t>                  </a:t>
            </a:r>
            <a:r>
              <a:rPr lang="en-US" dirty="0">
                <a:solidFill>
                  <a:schemeClr val="bg1"/>
                </a:solidFill>
              </a:rPr>
              <a:t>2</a:t>
            </a:r>
            <a:r>
              <a:rPr lang="en-US" dirty="0" smtClean="0">
                <a:solidFill>
                  <a:schemeClr val="bg1"/>
                </a:solidFill>
              </a:rPr>
              <a:t>                  3</a:t>
            </a:r>
          </a:p>
        </p:txBody>
      </p:sp>
      <p:sp>
        <p:nvSpPr>
          <p:cNvPr id="4" name="Subtitle 2"/>
          <p:cNvSpPr txBox="1">
            <a:spLocks/>
          </p:cNvSpPr>
          <p:nvPr/>
        </p:nvSpPr>
        <p:spPr>
          <a:xfrm>
            <a:off x="281359" y="4011291"/>
            <a:ext cx="2504343" cy="1313985"/>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4000" dirty="0" smtClean="0"/>
          </a:p>
        </p:txBody>
      </p:sp>
      <p:sp>
        <p:nvSpPr>
          <p:cNvPr id="6" name="Subtitle 2"/>
          <p:cNvSpPr txBox="1">
            <a:spLocks/>
          </p:cNvSpPr>
          <p:nvPr/>
        </p:nvSpPr>
        <p:spPr>
          <a:xfrm>
            <a:off x="0" y="1483196"/>
            <a:ext cx="9108728" cy="685875"/>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Send your text message to this Phone Number:  37607</a:t>
            </a:r>
          </a:p>
        </p:txBody>
      </p:sp>
      <p:grpSp>
        <p:nvGrpSpPr>
          <p:cNvPr id="2" name="Group 10"/>
          <p:cNvGrpSpPr/>
          <p:nvPr/>
        </p:nvGrpSpPr>
        <p:grpSpPr>
          <a:xfrm>
            <a:off x="811094" y="-79933"/>
            <a:ext cx="7481719" cy="1277663"/>
            <a:chOff x="-110886" y="1360189"/>
            <a:chExt cx="7481719" cy="1277663"/>
          </a:xfrm>
        </p:grpSpPr>
        <p:sp>
          <p:nvSpPr>
            <p:cNvPr id="5" name="Subtitle 2"/>
            <p:cNvSpPr txBox="1">
              <a:spLocks/>
            </p:cNvSpPr>
            <p:nvPr/>
          </p:nvSpPr>
          <p:spPr>
            <a:xfrm>
              <a:off x="-110886" y="1360189"/>
              <a:ext cx="1889850" cy="127302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b="1" dirty="0" smtClean="0">
                  <a:solidFill>
                    <a:srgbClr val="FFFFFF"/>
                  </a:solidFill>
                </a:rPr>
                <a:t>Strongly </a:t>
              </a:r>
            </a:p>
            <a:p>
              <a:r>
                <a:rPr lang="en-US" sz="2800" b="1" dirty="0" smtClean="0">
                  <a:solidFill>
                    <a:srgbClr val="FFFFFF"/>
                  </a:solidFill>
                </a:rPr>
                <a:t>Disagree</a:t>
              </a:r>
            </a:p>
          </p:txBody>
        </p:sp>
        <p:sp>
          <p:nvSpPr>
            <p:cNvPr id="7" name="Subtitle 2"/>
            <p:cNvSpPr txBox="1">
              <a:spLocks/>
            </p:cNvSpPr>
            <p:nvPr/>
          </p:nvSpPr>
          <p:spPr>
            <a:xfrm>
              <a:off x="5480983" y="1364831"/>
              <a:ext cx="1889850" cy="127302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Strongly </a:t>
              </a:r>
            </a:p>
            <a:p>
              <a:r>
                <a:rPr lang="en-US" sz="2800" dirty="0">
                  <a:solidFill>
                    <a:srgbClr val="FFFFFF"/>
                  </a:solidFill>
                </a:rPr>
                <a:t>A</a:t>
              </a:r>
              <a:r>
                <a:rPr lang="en-US" sz="2800" dirty="0" smtClean="0">
                  <a:solidFill>
                    <a:srgbClr val="FFFFFF"/>
                  </a:solidFill>
                </a:rPr>
                <a:t>gree</a:t>
              </a:r>
            </a:p>
          </p:txBody>
        </p:sp>
        <p:sp>
          <p:nvSpPr>
            <p:cNvPr id="8" name="Subtitle 2"/>
            <p:cNvSpPr txBox="1">
              <a:spLocks/>
            </p:cNvSpPr>
            <p:nvPr/>
          </p:nvSpPr>
          <p:spPr>
            <a:xfrm>
              <a:off x="1727184" y="1633290"/>
              <a:ext cx="1889850" cy="617602"/>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Disagree</a:t>
              </a:r>
            </a:p>
          </p:txBody>
        </p:sp>
        <p:sp>
          <p:nvSpPr>
            <p:cNvPr id="10" name="Subtitle 2"/>
            <p:cNvSpPr txBox="1">
              <a:spLocks/>
            </p:cNvSpPr>
            <p:nvPr/>
          </p:nvSpPr>
          <p:spPr>
            <a:xfrm>
              <a:off x="3617034" y="1653577"/>
              <a:ext cx="1889850" cy="63125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dirty="0" smtClean="0">
                  <a:solidFill>
                    <a:srgbClr val="FFFFFF"/>
                  </a:solidFill>
                </a:rPr>
                <a:t>Agree</a:t>
              </a:r>
            </a:p>
          </p:txBody>
        </p:sp>
      </p:grpSp>
      <p:cxnSp>
        <p:nvCxnSpPr>
          <p:cNvPr id="12" name="Straight Connector 11"/>
          <p:cNvCxnSpPr/>
          <p:nvPr/>
        </p:nvCxnSpPr>
        <p:spPr>
          <a:xfrm flipV="1">
            <a:off x="-7628" y="2165859"/>
            <a:ext cx="9116356" cy="13655"/>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4" name="Subtitle 2"/>
          <p:cNvSpPr txBox="1">
            <a:spLocks/>
          </p:cNvSpPr>
          <p:nvPr/>
        </p:nvSpPr>
        <p:spPr>
          <a:xfrm>
            <a:off x="1082049" y="4239047"/>
            <a:ext cx="2516716" cy="10787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000000"/>
                </a:solidFill>
              </a:rPr>
              <a:t>Speaker was well-prepared and knowledgeable (0-3)</a:t>
            </a:r>
          </a:p>
        </p:txBody>
      </p:sp>
      <p:sp>
        <p:nvSpPr>
          <p:cNvPr id="16" name="Subtitle 2"/>
          <p:cNvSpPr txBox="1">
            <a:spLocks/>
          </p:cNvSpPr>
          <p:nvPr/>
        </p:nvSpPr>
        <p:spPr>
          <a:xfrm>
            <a:off x="2426032" y="2192373"/>
            <a:ext cx="2797072" cy="10787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chemeClr val="tx1"/>
                </a:solidFill>
              </a:rPr>
              <a:t>Speaker was engaging and an effective presenter (0-3)</a:t>
            </a:r>
          </a:p>
        </p:txBody>
      </p:sp>
      <p:sp>
        <p:nvSpPr>
          <p:cNvPr id="18" name="Subtitle 2"/>
          <p:cNvSpPr txBox="1">
            <a:spLocks/>
          </p:cNvSpPr>
          <p:nvPr/>
        </p:nvSpPr>
        <p:spPr>
          <a:xfrm>
            <a:off x="4244703" y="4224625"/>
            <a:ext cx="2719436"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000000"/>
                </a:solidFill>
              </a:rPr>
              <a:t>Session matched title and description in program book (0-3)</a:t>
            </a:r>
          </a:p>
        </p:txBody>
      </p:sp>
      <p:sp>
        <p:nvSpPr>
          <p:cNvPr id="19" name="Subtitle 2"/>
          <p:cNvSpPr txBox="1">
            <a:spLocks/>
          </p:cNvSpPr>
          <p:nvPr/>
        </p:nvSpPr>
        <p:spPr>
          <a:xfrm>
            <a:off x="6142705" y="2239072"/>
            <a:ext cx="2288654"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200" dirty="0" smtClean="0">
                <a:solidFill>
                  <a:srgbClr val="FF0000"/>
                </a:solidFill>
              </a:rPr>
              <a:t>Other comments, suggestions, or feedback (words)</a:t>
            </a:r>
          </a:p>
        </p:txBody>
      </p:sp>
      <p:cxnSp>
        <p:nvCxnSpPr>
          <p:cNvPr id="21" name="Straight Arrow Connector 20"/>
          <p:cNvCxnSpPr/>
          <p:nvPr/>
        </p:nvCxnSpPr>
        <p:spPr>
          <a:xfrm flipV="1">
            <a:off x="2576284" y="3990602"/>
            <a:ext cx="620370" cy="29066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3916200" y="3271083"/>
            <a:ext cx="0" cy="38176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flipV="1">
            <a:off x="4670148" y="3970651"/>
            <a:ext cx="552956" cy="31061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9" idx="2"/>
          </p:cNvCxnSpPr>
          <p:nvPr/>
        </p:nvCxnSpPr>
        <p:spPr>
          <a:xfrm flipH="1">
            <a:off x="7092576" y="3317782"/>
            <a:ext cx="194456" cy="33506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21739" y="5341929"/>
            <a:ext cx="9116356" cy="13655"/>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grpSp>
        <p:nvGrpSpPr>
          <p:cNvPr id="9" name="Group 14"/>
          <p:cNvGrpSpPr/>
          <p:nvPr/>
        </p:nvGrpSpPr>
        <p:grpSpPr>
          <a:xfrm>
            <a:off x="361643" y="3396273"/>
            <a:ext cx="8266926" cy="793542"/>
            <a:chOff x="349634" y="3624501"/>
            <a:chExt cx="8266926" cy="793542"/>
          </a:xfrm>
        </p:grpSpPr>
        <p:sp>
          <p:nvSpPr>
            <p:cNvPr id="13" name="Subtitle 2"/>
            <p:cNvSpPr txBox="1">
              <a:spLocks/>
            </p:cNvSpPr>
            <p:nvPr/>
          </p:nvSpPr>
          <p:spPr>
            <a:xfrm>
              <a:off x="349634" y="3624501"/>
              <a:ext cx="8266926" cy="75100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 </a:t>
              </a:r>
              <a:r>
                <a:rPr lang="en-US" dirty="0" smtClean="0"/>
                <a:t>                          </a:t>
              </a:r>
              <a:r>
                <a:rPr lang="en-US" dirty="0" smtClean="0">
                  <a:solidFill>
                    <a:srgbClr val="A6A6A6"/>
                  </a:solidFill>
                </a:rPr>
                <a:t>___ ___ ___             ___________ </a:t>
              </a:r>
              <a:endParaRPr lang="en-US" dirty="0" smtClean="0"/>
            </a:p>
          </p:txBody>
        </p:sp>
        <p:sp>
          <p:nvSpPr>
            <p:cNvPr id="27" name="Subtitle 2"/>
            <p:cNvSpPr txBox="1">
              <a:spLocks/>
            </p:cNvSpPr>
            <p:nvPr/>
          </p:nvSpPr>
          <p:spPr>
            <a:xfrm>
              <a:off x="438933" y="3667036"/>
              <a:ext cx="1568781" cy="751007"/>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solidFill>
                    <a:schemeClr val="bg1">
                      <a:lumMod val="65000"/>
                    </a:schemeClr>
                  </a:solidFill>
                </a:rPr>
                <a:t>_______       </a:t>
              </a:r>
            </a:p>
          </p:txBody>
        </p:sp>
      </p:grpSp>
      <p:sp>
        <p:nvSpPr>
          <p:cNvPr id="34" name="Subtitle 2"/>
          <p:cNvSpPr txBox="1">
            <a:spLocks/>
          </p:cNvSpPr>
          <p:nvPr/>
        </p:nvSpPr>
        <p:spPr>
          <a:xfrm>
            <a:off x="-7628" y="5275282"/>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Example</a:t>
            </a:r>
            <a:r>
              <a:rPr lang="en-US" dirty="0" smtClean="0"/>
              <a:t>:     </a:t>
            </a:r>
            <a:r>
              <a:rPr lang="en-US" dirty="0" smtClean="0">
                <a:solidFill>
                  <a:srgbClr val="0000FF"/>
                </a:solidFill>
              </a:rPr>
              <a:t>XXXXX</a:t>
            </a:r>
            <a:r>
              <a:rPr lang="en-US" dirty="0" smtClean="0"/>
              <a:t>   </a:t>
            </a:r>
            <a:r>
              <a:rPr lang="en-US" dirty="0" smtClean="0">
                <a:solidFill>
                  <a:srgbClr val="000000"/>
                </a:solidFill>
              </a:rPr>
              <a:t>323 </a:t>
            </a:r>
            <a:r>
              <a:rPr lang="en-US" dirty="0" smtClean="0">
                <a:solidFill>
                  <a:srgbClr val="FF0000"/>
                </a:solidFill>
              </a:rPr>
              <a:t>  Great session!</a:t>
            </a:r>
            <a:endParaRPr lang="en-US" dirty="0" smtClean="0"/>
          </a:p>
        </p:txBody>
      </p:sp>
      <p:sp>
        <p:nvSpPr>
          <p:cNvPr id="40" name="Subtitle 2"/>
          <p:cNvSpPr txBox="1">
            <a:spLocks/>
          </p:cNvSpPr>
          <p:nvPr/>
        </p:nvSpPr>
        <p:spPr>
          <a:xfrm>
            <a:off x="0" y="2204827"/>
            <a:ext cx="2288654" cy="1078710"/>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pPr>
            <a:r>
              <a:rPr lang="en-US" sz="2200" dirty="0" smtClean="0">
                <a:solidFill>
                  <a:srgbClr val="0000FF"/>
                </a:solidFill>
              </a:rPr>
              <a:t>5 digit </a:t>
            </a:r>
          </a:p>
          <a:p>
            <a:pPr>
              <a:spcBef>
                <a:spcPts val="0"/>
              </a:spcBef>
            </a:pPr>
            <a:r>
              <a:rPr lang="en-US" sz="2200" dirty="0" smtClean="0">
                <a:solidFill>
                  <a:srgbClr val="0000FF"/>
                </a:solidFill>
              </a:rPr>
              <a:t>poll code </a:t>
            </a:r>
          </a:p>
          <a:p>
            <a:pPr>
              <a:spcBef>
                <a:spcPts val="0"/>
              </a:spcBef>
            </a:pPr>
            <a:r>
              <a:rPr lang="en-US" sz="2200" dirty="0" smtClean="0">
                <a:solidFill>
                  <a:srgbClr val="0000FF"/>
                </a:solidFill>
              </a:rPr>
              <a:t>for this session</a:t>
            </a:r>
          </a:p>
        </p:txBody>
      </p:sp>
      <p:cxnSp>
        <p:nvCxnSpPr>
          <p:cNvPr id="41" name="Straight Arrow Connector 40"/>
          <p:cNvCxnSpPr>
            <a:stCxn id="40" idx="2"/>
          </p:cNvCxnSpPr>
          <p:nvPr/>
        </p:nvCxnSpPr>
        <p:spPr>
          <a:xfrm>
            <a:off x="1144327" y="3283537"/>
            <a:ext cx="241367" cy="297962"/>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47" name="Subtitle 2"/>
          <p:cNvSpPr txBox="1">
            <a:spLocks/>
          </p:cNvSpPr>
          <p:nvPr/>
        </p:nvSpPr>
        <p:spPr>
          <a:xfrm>
            <a:off x="3131810" y="3813528"/>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(no spaces)</a:t>
            </a:r>
          </a:p>
        </p:txBody>
      </p:sp>
      <p:sp>
        <p:nvSpPr>
          <p:cNvPr id="48" name="Subtitle 2"/>
          <p:cNvSpPr txBox="1">
            <a:spLocks/>
          </p:cNvSpPr>
          <p:nvPr/>
        </p:nvSpPr>
        <p:spPr>
          <a:xfrm>
            <a:off x="-228646" y="5747039"/>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Non-Example</a:t>
            </a:r>
            <a:r>
              <a:rPr lang="en-US" dirty="0" smtClean="0"/>
              <a:t>:  </a:t>
            </a:r>
            <a:r>
              <a:rPr lang="en-US" dirty="0"/>
              <a:t> </a:t>
            </a:r>
            <a:r>
              <a:rPr lang="en-US" dirty="0" smtClean="0"/>
              <a:t>  </a:t>
            </a:r>
            <a:r>
              <a:rPr lang="en-US" dirty="0" smtClean="0">
                <a:solidFill>
                  <a:srgbClr val="A6A6A6"/>
                </a:solidFill>
              </a:rPr>
              <a:t>XXXXX</a:t>
            </a:r>
            <a:r>
              <a:rPr lang="en-US" dirty="0" smtClean="0"/>
              <a:t>   </a:t>
            </a:r>
            <a:r>
              <a:rPr lang="en-US" dirty="0" smtClean="0">
                <a:solidFill>
                  <a:srgbClr val="A6A6A6"/>
                </a:solidFill>
              </a:rPr>
              <a:t>3  2  3   Great session!</a:t>
            </a:r>
          </a:p>
        </p:txBody>
      </p:sp>
      <p:sp>
        <p:nvSpPr>
          <p:cNvPr id="50" name="Subtitle 2"/>
          <p:cNvSpPr txBox="1">
            <a:spLocks/>
          </p:cNvSpPr>
          <p:nvPr/>
        </p:nvSpPr>
        <p:spPr>
          <a:xfrm>
            <a:off x="1698726" y="3424539"/>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(1 space)</a:t>
            </a:r>
          </a:p>
        </p:txBody>
      </p:sp>
      <p:sp>
        <p:nvSpPr>
          <p:cNvPr id="51" name="Subtitle 2"/>
          <p:cNvSpPr txBox="1">
            <a:spLocks/>
          </p:cNvSpPr>
          <p:nvPr/>
        </p:nvSpPr>
        <p:spPr>
          <a:xfrm>
            <a:off x="4838346" y="3445673"/>
            <a:ext cx="1568780" cy="46773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(1 space)</a:t>
            </a:r>
          </a:p>
        </p:txBody>
      </p:sp>
      <p:sp>
        <p:nvSpPr>
          <p:cNvPr id="57" name="Subtitle 2"/>
          <p:cNvSpPr txBox="1">
            <a:spLocks/>
          </p:cNvSpPr>
          <p:nvPr/>
        </p:nvSpPr>
        <p:spPr>
          <a:xfrm>
            <a:off x="-571150" y="6215951"/>
            <a:ext cx="9116356" cy="64204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i="1" dirty="0" smtClean="0"/>
              <a:t>Non-Example</a:t>
            </a:r>
            <a:r>
              <a:rPr lang="en-US" dirty="0" smtClean="0">
                <a:solidFill>
                  <a:srgbClr val="A6A6A6"/>
                </a:solidFill>
              </a:rPr>
              <a:t>:     XXXXX3-2-3Great session!</a:t>
            </a:r>
            <a:endParaRPr lang="en-US" dirty="0" smtClean="0"/>
          </a:p>
        </p:txBody>
      </p:sp>
      <p:sp>
        <p:nvSpPr>
          <p:cNvPr id="31" name="TextBox 30"/>
          <p:cNvSpPr txBox="1"/>
          <p:nvPr/>
        </p:nvSpPr>
        <p:spPr>
          <a:xfrm>
            <a:off x="637205" y="3428740"/>
            <a:ext cx="2127342" cy="584776"/>
          </a:xfrm>
          <a:prstGeom prst="rect">
            <a:avLst/>
          </a:prstGeom>
          <a:noFill/>
        </p:spPr>
        <p:txBody>
          <a:bodyPr wrap="square" rtlCol="0">
            <a:spAutoFit/>
          </a:bodyPr>
          <a:lstStyle/>
          <a:p>
            <a:r>
              <a:rPr lang="en-US" sz="3200" dirty="0" smtClean="0"/>
              <a:t>44379</a:t>
            </a:r>
            <a:endParaRPr lang="en-US" sz="3200" dirty="0"/>
          </a:p>
        </p:txBody>
      </p:sp>
      <p:sp>
        <p:nvSpPr>
          <p:cNvPr id="32" name="TextBox 31"/>
          <p:cNvSpPr txBox="1"/>
          <p:nvPr/>
        </p:nvSpPr>
        <p:spPr>
          <a:xfrm>
            <a:off x="361642" y="518382"/>
            <a:ext cx="8432979" cy="584776"/>
          </a:xfrm>
          <a:prstGeom prst="rect">
            <a:avLst/>
          </a:prstGeom>
          <a:noFill/>
        </p:spPr>
        <p:txBody>
          <a:bodyPr wrap="square" rtlCol="0">
            <a:spAutoFit/>
          </a:bodyPr>
          <a:lstStyle/>
          <a:p>
            <a:r>
              <a:rPr lang="en-US" sz="3200" dirty="0" smtClean="0"/>
              <a:t>The Poll Code for this session: 44379</a:t>
            </a:r>
            <a:endParaRPr lang="en-US" sz="32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6157192"/>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sz="2800" dirty="0" smtClean="0">
                <a:latin typeface="Cambria" charset="0"/>
                <a:ea typeface="ＭＳ Ｐゴシック" charset="0"/>
                <a:cs typeface="ＭＳ Ｐゴシック" charset="0"/>
              </a:rPr>
              <a:t>Participants will</a:t>
            </a:r>
          </a:p>
          <a:p>
            <a:pPr lvl="1"/>
            <a:r>
              <a:rPr lang="en-US" sz="2400" dirty="0" smtClean="0">
                <a:latin typeface="Cambria" charset="0"/>
                <a:ea typeface="ＭＳ Ｐゴシック" charset="0"/>
              </a:rPr>
              <a:t>Learn how to choose appropriate math tasks to use with their students</a:t>
            </a:r>
          </a:p>
          <a:p>
            <a:pPr lvl="1"/>
            <a:r>
              <a:rPr lang="en-US" sz="2400" dirty="0" smtClean="0">
                <a:latin typeface="Cambria" charset="0"/>
                <a:ea typeface="ＭＳ Ｐゴシック" charset="0"/>
              </a:rPr>
              <a:t>Learn how to choose tasks that facilitate student thinking around common core mathematics standards.</a:t>
            </a:r>
          </a:p>
          <a:p>
            <a:pPr lvl="1"/>
            <a:r>
              <a:rPr lang="en-US" sz="2400" dirty="0" smtClean="0">
                <a:latin typeface="Cambria" charset="0"/>
                <a:ea typeface="ＭＳ Ｐゴシック" charset="0"/>
              </a:rPr>
              <a:t>Learn how to implement such tasks within their classrooms.</a:t>
            </a:r>
          </a:p>
          <a:p>
            <a:pPr lvl="1"/>
            <a:r>
              <a:rPr lang="en-US" sz="2400" dirty="0" smtClean="0">
                <a:latin typeface="Cambria" charset="0"/>
                <a:ea typeface="ＭＳ Ｐゴシック" charset="0"/>
              </a:rPr>
              <a:t>Receive information on submitting anonymous student work to be part of our study of this and other tasks.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6073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Common Core Math Circle?</a:t>
            </a:r>
            <a:endParaRPr lang="en-US" dirty="0"/>
          </a:p>
        </p:txBody>
      </p:sp>
      <p:sp>
        <p:nvSpPr>
          <p:cNvPr id="3" name="Content Placeholder 2"/>
          <p:cNvSpPr>
            <a:spLocks noGrp="1"/>
          </p:cNvSpPr>
          <p:nvPr>
            <p:ph idx="1"/>
          </p:nvPr>
        </p:nvSpPr>
        <p:spPr/>
        <p:txBody>
          <a:bodyPr/>
          <a:lstStyle/>
          <a:p>
            <a:pPr>
              <a:lnSpc>
                <a:spcPct val="90000"/>
              </a:lnSpc>
            </a:pPr>
            <a:r>
              <a:rPr lang="en-US" sz="2800" dirty="0" smtClean="0">
                <a:latin typeface="Cambria" charset="0"/>
                <a:ea typeface="ＭＳ Ｐゴシック" charset="0"/>
                <a:cs typeface="ＭＳ Ｐゴシック" charset="0"/>
              </a:rPr>
              <a:t>Inspired by Math Circles</a:t>
            </a:r>
          </a:p>
          <a:p>
            <a:pPr lvl="1">
              <a:lnSpc>
                <a:spcPct val="90000"/>
              </a:lnSpc>
            </a:pPr>
            <a:r>
              <a:rPr lang="en-US" sz="2400" dirty="0" smtClean="0">
                <a:latin typeface="Cambria" charset="0"/>
                <a:ea typeface="ＭＳ Ｐゴシック" charset="0"/>
              </a:rPr>
              <a:t>Student Math Circles</a:t>
            </a:r>
          </a:p>
          <a:p>
            <a:pPr lvl="2">
              <a:lnSpc>
                <a:spcPct val="90000"/>
              </a:lnSpc>
            </a:pPr>
            <a:r>
              <a:rPr lang="en-US" sz="2000" dirty="0" smtClean="0">
                <a:latin typeface="Cambria" charset="0"/>
                <a:ea typeface="ＭＳ Ｐゴシック" charset="0"/>
              </a:rPr>
              <a:t>A social context for students to explore math</a:t>
            </a:r>
          </a:p>
          <a:p>
            <a:pPr lvl="1">
              <a:lnSpc>
                <a:spcPct val="90000"/>
              </a:lnSpc>
            </a:pPr>
            <a:r>
              <a:rPr lang="en-US" sz="2400" dirty="0" smtClean="0">
                <a:latin typeface="Cambria" charset="0"/>
                <a:ea typeface="ＭＳ Ｐゴシック" charset="0"/>
              </a:rPr>
              <a:t>Teacher Math Circles</a:t>
            </a:r>
          </a:p>
          <a:p>
            <a:pPr lvl="2">
              <a:lnSpc>
                <a:spcPct val="90000"/>
              </a:lnSpc>
            </a:pPr>
            <a:r>
              <a:rPr lang="en-US" sz="2000" dirty="0" smtClean="0">
                <a:latin typeface="Cambria" charset="0"/>
                <a:ea typeface="ＭＳ Ｐゴシック" charset="0"/>
              </a:rPr>
              <a:t>A social context for teachers to explore math and its pedagogy.</a:t>
            </a:r>
          </a:p>
          <a:p>
            <a:pPr>
              <a:lnSpc>
                <a:spcPct val="90000"/>
              </a:lnSpc>
            </a:pPr>
            <a:r>
              <a:rPr lang="en-US" sz="2800" dirty="0" smtClean="0">
                <a:latin typeface="Cambria" charset="0"/>
                <a:ea typeface="ＭＳ Ｐゴシック" charset="0"/>
                <a:cs typeface="ＭＳ Ｐゴシック" charset="0"/>
              </a:rPr>
              <a:t>Common Core Math Circles</a:t>
            </a:r>
          </a:p>
          <a:p>
            <a:pPr lvl="1">
              <a:lnSpc>
                <a:spcPct val="90000"/>
              </a:lnSpc>
            </a:pPr>
            <a:r>
              <a:rPr lang="en-US" sz="2400" dirty="0" smtClean="0">
                <a:latin typeface="Cambria" charset="0"/>
                <a:ea typeface="ＭＳ Ｐゴシック" charset="0"/>
              </a:rPr>
              <a:t>A social context for teachers to explore Common Core Math Standards and related pedagogy.</a:t>
            </a:r>
            <a:endParaRPr lang="en-US" sz="2400" dirty="0">
              <a:latin typeface="Cambria" charset="0"/>
              <a:ea typeface="ＭＳ Ｐゴシック" charset="0"/>
            </a:endParaRPr>
          </a:p>
        </p:txBody>
      </p:sp>
      <p:sp>
        <p:nvSpPr>
          <p:cNvPr id="4" name="TextBox 3"/>
          <p:cNvSpPr txBox="1"/>
          <p:nvPr/>
        </p:nvSpPr>
        <p:spPr>
          <a:xfrm>
            <a:off x="2383005" y="6126163"/>
            <a:ext cx="4860077" cy="646331"/>
          </a:xfrm>
          <a:prstGeom prst="rect">
            <a:avLst/>
          </a:prstGeom>
          <a:noFill/>
        </p:spPr>
        <p:txBody>
          <a:bodyPr wrap="square" rtlCol="0">
            <a:spAutoFit/>
          </a:bodyPr>
          <a:lstStyle/>
          <a:p>
            <a:r>
              <a:rPr lang="en-US" dirty="0" smtClean="0"/>
              <a:t>http://</a:t>
            </a:r>
            <a:r>
              <a:rPr lang="en-US" dirty="0" err="1" smtClean="0"/>
              <a:t>www.mathteacherscircle.org</a:t>
            </a:r>
            <a:r>
              <a:rPr lang="en-US" dirty="0" smtClean="0"/>
              <a:t>/</a:t>
            </a:r>
            <a:r>
              <a:rPr lang="en-US" dirty="0" err="1" smtClean="0"/>
              <a:t>news.html</a:t>
            </a:r>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6204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Circles Part II</a:t>
            </a:r>
            <a:endParaRPr lang="en-US" dirty="0"/>
          </a:p>
        </p:txBody>
      </p:sp>
      <p:sp>
        <p:nvSpPr>
          <p:cNvPr id="3" name="Text Placeholder 2"/>
          <p:cNvSpPr>
            <a:spLocks noGrp="1"/>
          </p:cNvSpPr>
          <p:nvPr>
            <p:ph type="body" idx="1"/>
          </p:nvPr>
        </p:nvSpPr>
        <p:spPr/>
        <p:txBody>
          <a:bodyPr/>
          <a:lstStyle/>
          <a:p>
            <a:r>
              <a:rPr lang="en-US" dirty="0" smtClean="0"/>
              <a:t>Part I</a:t>
            </a:r>
            <a:endParaRPr lang="en-US" dirty="0"/>
          </a:p>
        </p:txBody>
      </p:sp>
      <p:sp>
        <p:nvSpPr>
          <p:cNvPr id="5" name="Text Placeholder 4"/>
          <p:cNvSpPr>
            <a:spLocks noGrp="1"/>
          </p:cNvSpPr>
          <p:nvPr>
            <p:ph type="body" sz="quarter" idx="3"/>
          </p:nvPr>
        </p:nvSpPr>
        <p:spPr/>
        <p:txBody>
          <a:bodyPr/>
          <a:lstStyle/>
          <a:p>
            <a:r>
              <a:rPr lang="en-US" dirty="0" smtClean="0"/>
              <a:t>5 Practices</a:t>
            </a:r>
            <a:endParaRPr lang="en-US" dirty="0"/>
          </a:p>
        </p:txBody>
      </p:sp>
      <p:sp>
        <p:nvSpPr>
          <p:cNvPr id="6" name="Content Placeholder 5"/>
          <p:cNvSpPr>
            <a:spLocks noGrp="1"/>
          </p:cNvSpPr>
          <p:nvPr>
            <p:ph sz="quarter" idx="4"/>
          </p:nvPr>
        </p:nvSpPr>
        <p:spPr/>
        <p:txBody>
          <a:bodyPr/>
          <a:lstStyle/>
          <a:p>
            <a:r>
              <a:rPr lang="en-US" dirty="0" smtClean="0"/>
              <a:t>5 Practices for Orchestrating Productive Mathematics  Discussions:</a:t>
            </a:r>
          </a:p>
          <a:p>
            <a:pPr marL="914400" lvl="1" indent="-457200">
              <a:buFont typeface="+mj-lt"/>
              <a:buAutoNum type="arabicPeriod"/>
            </a:pPr>
            <a:r>
              <a:rPr lang="en-US" dirty="0" smtClean="0"/>
              <a:t>Anticipating</a:t>
            </a:r>
          </a:p>
          <a:p>
            <a:pPr marL="914400" lvl="1" indent="-457200">
              <a:buFont typeface="+mj-lt"/>
              <a:buAutoNum type="arabicPeriod"/>
            </a:pPr>
            <a:r>
              <a:rPr lang="en-US" dirty="0" smtClean="0"/>
              <a:t>Monitoring</a:t>
            </a:r>
          </a:p>
          <a:p>
            <a:pPr marL="914400" lvl="1" indent="-457200">
              <a:buFont typeface="+mj-lt"/>
              <a:buAutoNum type="arabicPeriod"/>
            </a:pPr>
            <a:r>
              <a:rPr lang="en-US" dirty="0" smtClean="0"/>
              <a:t>Selecting</a:t>
            </a:r>
          </a:p>
          <a:p>
            <a:pPr marL="914400" lvl="1" indent="-457200">
              <a:buFont typeface="+mj-lt"/>
              <a:buAutoNum type="arabicPeriod"/>
            </a:pPr>
            <a:r>
              <a:rPr lang="en-US" dirty="0" smtClean="0"/>
              <a:t>Sequencing</a:t>
            </a:r>
          </a:p>
          <a:p>
            <a:pPr marL="914400" lvl="1" indent="-457200">
              <a:buFont typeface="+mj-lt"/>
              <a:buAutoNum type="arabicPeriod"/>
            </a:pPr>
            <a:r>
              <a:rPr lang="en-US" dirty="0" smtClean="0"/>
              <a:t>Connecting</a:t>
            </a:r>
            <a:endParaRPr lang="en-US" dirty="0"/>
          </a:p>
        </p:txBody>
      </p:sp>
      <p:pic>
        <p:nvPicPr>
          <p:cNvPr id="13" name="Content Placeholder 12"/>
          <p:cNvPicPr>
            <a:picLocks noGrp="1" noChangeAspect="1"/>
          </p:cNvPicPr>
          <p:nvPr>
            <p:ph sz="half" idx="2"/>
          </p:nvPr>
        </p:nvPicPr>
        <p:blipFill>
          <a:blip r:embed="rId3"/>
          <a:srcRect t="1100" b="1100"/>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786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the Task</a:t>
            </a:r>
            <a:endParaRPr lang="en-US" dirty="0"/>
          </a:p>
        </p:txBody>
      </p:sp>
      <p:sp>
        <p:nvSpPr>
          <p:cNvPr id="3" name="Content Placeholder 2"/>
          <p:cNvSpPr>
            <a:spLocks noGrp="1"/>
          </p:cNvSpPr>
          <p:nvPr>
            <p:ph idx="1"/>
          </p:nvPr>
        </p:nvSpPr>
        <p:spPr/>
        <p:txBody>
          <a:bodyPr/>
          <a:lstStyle/>
          <a:p>
            <a:r>
              <a:rPr lang="en-US" dirty="0" smtClean="0">
                <a:latin typeface="Candara" charset="0"/>
                <a:ea typeface="ＭＳ Ｐゴシック" charset="0"/>
                <a:cs typeface="ＭＳ Ｐゴシック" charset="0"/>
              </a:rPr>
              <a:t>By Grade Level:</a:t>
            </a:r>
          </a:p>
          <a:p>
            <a:pPr lvl="1"/>
            <a:r>
              <a:rPr lang="en-US" dirty="0" smtClean="0">
                <a:latin typeface="Candara" charset="0"/>
                <a:ea typeface="ＭＳ Ｐゴシック" charset="0"/>
              </a:rPr>
              <a:t>Grades K - 2  Whole Number task</a:t>
            </a:r>
          </a:p>
          <a:p>
            <a:pPr lvl="1"/>
            <a:r>
              <a:rPr lang="en-US" b="1" dirty="0" smtClean="0">
                <a:solidFill>
                  <a:srgbClr val="FF0000"/>
                </a:solidFill>
                <a:latin typeface="Candara" charset="0"/>
                <a:ea typeface="ＭＳ Ｐゴシック" charset="0"/>
              </a:rPr>
              <a:t>Grade 3 - 5: Fraction Task</a:t>
            </a:r>
          </a:p>
          <a:p>
            <a:pPr lvl="1"/>
            <a:r>
              <a:rPr lang="en-US" dirty="0" smtClean="0">
                <a:latin typeface="Candara" charset="0"/>
                <a:ea typeface="ＭＳ Ｐゴシック" charset="0"/>
              </a:rPr>
              <a:t>Grade 6 &amp; 7: </a:t>
            </a:r>
          </a:p>
          <a:p>
            <a:pPr lvl="2"/>
            <a:r>
              <a:rPr lang="en-US" dirty="0" smtClean="0">
                <a:latin typeface="Candara" charset="0"/>
                <a:ea typeface="ＭＳ Ｐゴシック" charset="0"/>
              </a:rPr>
              <a:t>Decimal Task or</a:t>
            </a:r>
          </a:p>
          <a:p>
            <a:pPr lvl="2"/>
            <a:r>
              <a:rPr lang="en-US" dirty="0" smtClean="0">
                <a:latin typeface="Candara" charset="0"/>
                <a:ea typeface="ＭＳ Ｐゴシック" charset="0"/>
              </a:rPr>
              <a:t>Integer Task</a:t>
            </a:r>
          </a:p>
          <a:p>
            <a:pPr lvl="1"/>
            <a:r>
              <a:rPr lang="en-US" dirty="0" smtClean="0">
                <a:latin typeface="Candara" charset="0"/>
                <a:ea typeface="ＭＳ Ｐゴシック" charset="0"/>
              </a:rPr>
              <a:t>Grade 8 &amp; High School: Real Number/Algebra Task</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6919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Labeling Numbers on the Number Line:  </a:t>
            </a:r>
            <a:r>
              <a:rPr lang="en-US" dirty="0" smtClean="0"/>
              <a:t>Fractions</a:t>
            </a:r>
            <a:endParaRPr lang="en-US" dirty="0"/>
          </a:p>
        </p:txBody>
      </p:sp>
      <p:sp>
        <p:nvSpPr>
          <p:cNvPr id="3" name="Content Placeholder 2"/>
          <p:cNvSpPr>
            <a:spLocks noGrp="1"/>
          </p:cNvSpPr>
          <p:nvPr>
            <p:ph idx="1"/>
          </p:nvPr>
        </p:nvSpPr>
        <p:spPr/>
        <p:txBody>
          <a:bodyPr/>
          <a:lstStyle/>
          <a:p>
            <a:r>
              <a:rPr lang="en-US" dirty="0" smtClean="0">
                <a:latin typeface="Cambria" charset="0"/>
                <a:ea typeface="ＭＳ Ｐゴシック" charset="0"/>
                <a:cs typeface="ＭＳ Ｐゴシック" charset="0"/>
              </a:rPr>
              <a:t>Instructions:</a:t>
            </a:r>
          </a:p>
          <a:p>
            <a:pPr marL="971550" lvl="1" indent="-514350">
              <a:buFont typeface="+mj-lt"/>
              <a:buAutoNum type="arabicPeriod"/>
            </a:pPr>
            <a:r>
              <a:rPr lang="en-US" dirty="0" smtClean="0">
                <a:latin typeface="Cambria" charset="0"/>
                <a:ea typeface="ＭＳ Ｐゴシック" charset="0"/>
              </a:rPr>
              <a:t>Solve the task as an adult learner.</a:t>
            </a:r>
          </a:p>
          <a:p>
            <a:pPr marL="971550" lvl="1" indent="-514350">
              <a:buFont typeface="+mj-lt"/>
              <a:buAutoNum type="arabicPeriod"/>
            </a:pPr>
            <a:r>
              <a:rPr lang="en-US" dirty="0" smtClean="0">
                <a:latin typeface="Candara" charset="0"/>
                <a:ea typeface="ＭＳ Ｐゴシック" charset="0"/>
                <a:cs typeface="ＭＳ Ｐゴシック" charset="0"/>
              </a:rPr>
              <a:t>In your group, choose the task that you found to be the most challenging and the task that you found to be the easiest.</a:t>
            </a:r>
          </a:p>
          <a:p>
            <a:pPr marL="971550" lvl="1" indent="-514350">
              <a:buFont typeface="+mj-lt"/>
              <a:buAutoNum type="arabicPeriod"/>
            </a:pPr>
            <a:r>
              <a:rPr lang="en-US" dirty="0" smtClean="0">
                <a:latin typeface="Candara" charset="0"/>
                <a:ea typeface="ＭＳ Ｐゴシック" charset="0"/>
                <a:cs typeface="ＭＳ Ｐゴシック" charset="0"/>
              </a:rPr>
              <a:t>Prepare a rationale for your rating.</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8434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8804854"/>
              </p:ext>
            </p:extLst>
          </p:nvPr>
        </p:nvGraphicFramePr>
        <p:xfrm>
          <a:off x="2210560" y="122499"/>
          <a:ext cx="4671945" cy="6637169"/>
        </p:xfrm>
        <a:graphic>
          <a:graphicData uri="http://schemas.openxmlformats.org/presentationml/2006/ole">
            <p:oleObj spid="_x0000_s2099" name="Document" r:id="rId4" imgW="6311668" imgH="8965870" progId="Word.Document.12">
              <p:embed/>
            </p:oleObj>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4067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Solutions</a:t>
            </a:r>
            <a:endParaRPr lang="en-US" dirty="0"/>
          </a:p>
        </p:txBody>
      </p:sp>
      <p:sp>
        <p:nvSpPr>
          <p:cNvPr id="3" name="Content Placeholder 2"/>
          <p:cNvSpPr>
            <a:spLocks noGrp="1"/>
          </p:cNvSpPr>
          <p:nvPr>
            <p:ph idx="1"/>
          </p:nvPr>
        </p:nvSpPr>
        <p:spPr/>
        <p:txBody>
          <a:bodyPr/>
          <a:lstStyle/>
          <a:p>
            <a:r>
              <a:rPr lang="en-US" dirty="0" smtClean="0"/>
              <a:t>Come to consensus in your group of  your choices of the least and most challenging problems.</a:t>
            </a:r>
          </a:p>
          <a:p>
            <a:r>
              <a:rPr lang="en-US" dirty="0" smtClean="0"/>
              <a:t>Be prepared to share your reasoning and justifications with the whole group.</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9469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TotalTime>
  <Words>1762</Words>
  <Application>Microsoft Macintosh PowerPoint</Application>
  <PresentationFormat>On-screen Show (4:3)</PresentationFormat>
  <Paragraphs>283</Paragraphs>
  <Slides>23</Slides>
  <Notes>21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Common Core Circles:  Part I How to Choose a Task</vt:lpstr>
      <vt:lpstr>Common Core Circles:  Part I How to Choose a Task</vt:lpstr>
      <vt:lpstr>Outcomes</vt:lpstr>
      <vt:lpstr>What is a Common Core Math Circle?</vt:lpstr>
      <vt:lpstr>Math Circles Part II</vt:lpstr>
      <vt:lpstr>Performing the Task</vt:lpstr>
      <vt:lpstr>Labeling Numbers on the Number Line:  Fractions</vt:lpstr>
      <vt:lpstr>Slide 8</vt:lpstr>
      <vt:lpstr>Share Solutions</vt:lpstr>
      <vt:lpstr>Making Connections</vt:lpstr>
      <vt:lpstr>Copies of the Task at  all grade levels</vt:lpstr>
      <vt:lpstr>The Mathematics of the Task</vt:lpstr>
      <vt:lpstr>The Mathematics of the Task</vt:lpstr>
      <vt:lpstr>The Mathematics of the Task</vt:lpstr>
      <vt:lpstr>Task Evaluation</vt:lpstr>
      <vt:lpstr>Essential Criteria</vt:lpstr>
      <vt:lpstr>Additional Criteria</vt:lpstr>
      <vt:lpstr>Additional Criteria</vt:lpstr>
      <vt:lpstr>Choosing a Worthwhile Task</vt:lpstr>
      <vt:lpstr>Resources for Tasks:</vt:lpstr>
      <vt:lpstr>Resources for Tasks</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Circles:  Part II How to Choose a Task</dc:title>
  <dc:creator>Pomona Unified School District</dc:creator>
  <cp:lastModifiedBy>CMC South</cp:lastModifiedBy>
  <cp:revision>45</cp:revision>
  <dcterms:created xsi:type="dcterms:W3CDTF">2014-10-22T17:30:52Z</dcterms:created>
  <dcterms:modified xsi:type="dcterms:W3CDTF">2014-10-22T18:47:02Z</dcterms:modified>
</cp:coreProperties>
</file>