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8" r:id="rId2"/>
    <p:sldId id="315" r:id="rId3"/>
    <p:sldId id="329" r:id="rId4"/>
    <p:sldId id="319" r:id="rId5"/>
    <p:sldId id="321" r:id="rId6"/>
    <p:sldId id="322" r:id="rId7"/>
    <p:sldId id="270" r:id="rId8"/>
    <p:sldId id="323" r:id="rId9"/>
    <p:sldId id="291" r:id="rId10"/>
    <p:sldId id="292" r:id="rId11"/>
    <p:sldId id="293" r:id="rId12"/>
    <p:sldId id="296" r:id="rId13"/>
    <p:sldId id="297" r:id="rId14"/>
    <p:sldId id="298" r:id="rId15"/>
    <p:sldId id="326" r:id="rId16"/>
    <p:sldId id="290" r:id="rId17"/>
    <p:sldId id="299" r:id="rId18"/>
    <p:sldId id="300" r:id="rId19"/>
    <p:sldId id="301" r:id="rId20"/>
    <p:sldId id="302" r:id="rId21"/>
    <p:sldId id="303" r:id="rId22"/>
    <p:sldId id="275" r:id="rId23"/>
    <p:sldId id="306" r:id="rId24"/>
    <p:sldId id="276" r:id="rId25"/>
    <p:sldId id="307" r:id="rId26"/>
    <p:sldId id="317" r:id="rId27"/>
    <p:sldId id="318" r:id="rId28"/>
    <p:sldId id="277" r:id="rId29"/>
    <p:sldId id="308" r:id="rId30"/>
    <p:sldId id="309" r:id="rId31"/>
    <p:sldId id="327" r:id="rId32"/>
    <p:sldId id="328" r:id="rId33"/>
    <p:sldId id="316" r:id="rId34"/>
    <p:sldId id="279" r:id="rId35"/>
    <p:sldId id="332" r:id="rId36"/>
    <p:sldId id="330"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75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63"/>
    <p:restoredTop sz="66974" autoAdjust="0"/>
  </p:normalViewPr>
  <p:slideViewPr>
    <p:cSldViewPr>
      <p:cViewPr varScale="1">
        <p:scale>
          <a:sx n="59" d="100"/>
          <a:sy n="59" d="100"/>
        </p:scale>
        <p:origin x="20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6D0AE0-0B1B-4C98-8379-55B53540A4F5}" type="datetimeFigureOut">
              <a:rPr lang="en-US" smtClean="0"/>
              <a:t>9/23/17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D443AC-4872-4321-B0F1-80629113C0DF}" type="slidenum">
              <a:rPr lang="en-US" smtClean="0"/>
              <a:t>‹#›</a:t>
            </a:fld>
            <a:endParaRPr lang="en-US"/>
          </a:p>
        </p:txBody>
      </p:sp>
    </p:spTree>
    <p:extLst>
      <p:ext uri="{BB962C8B-B14F-4D97-AF65-F5344CB8AC3E}">
        <p14:creationId xmlns:p14="http://schemas.microsoft.com/office/powerpoint/2010/main" val="423302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a:t>
            </a:fld>
            <a:endParaRPr lang="en-US"/>
          </a:p>
        </p:txBody>
      </p:sp>
    </p:spTree>
    <p:extLst>
      <p:ext uri="{BB962C8B-B14F-4D97-AF65-F5344CB8AC3E}">
        <p14:creationId xmlns:p14="http://schemas.microsoft.com/office/powerpoint/2010/main" val="2797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10</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11</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0" dirty="0"/>
          </a:p>
        </p:txBody>
      </p:sp>
      <p:sp>
        <p:nvSpPr>
          <p:cNvPr id="4" name="Slide Number Placeholder 3"/>
          <p:cNvSpPr>
            <a:spLocks noGrp="1"/>
          </p:cNvSpPr>
          <p:nvPr>
            <p:ph type="sldNum" sz="quarter" idx="10"/>
          </p:nvPr>
        </p:nvSpPr>
        <p:spPr/>
        <p:txBody>
          <a:bodyPr/>
          <a:lstStyle/>
          <a:p>
            <a:fld id="{78D443AC-4872-4321-B0F1-80629113C0DF}" type="slidenum">
              <a:rPr lang="en-US" smtClean="0"/>
              <a:t>12</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13</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14</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15</a:t>
            </a:fld>
            <a:endParaRPr lang="en-US"/>
          </a:p>
        </p:txBody>
      </p:sp>
    </p:spTree>
    <p:extLst>
      <p:ext uri="{BB962C8B-B14F-4D97-AF65-F5344CB8AC3E}">
        <p14:creationId xmlns:p14="http://schemas.microsoft.com/office/powerpoint/2010/main" val="210595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16</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17</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18</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19</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this book is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provide a historical perspective and theoretical grounding for critical mathematics in general and </a:t>
            </a:r>
            <a:r>
              <a:rPr lang="en-US" sz="1200" b="0" i="0" u="none" strike="noStrike" kern="1200" baseline="0" dirty="0" err="1" smtClean="0">
                <a:solidFill>
                  <a:schemeClr val="tx1"/>
                </a:solidFill>
                <a:latin typeface="+mn-lt"/>
                <a:ea typeface="+mn-ea"/>
                <a:cs typeface="+mn-cs"/>
              </a:rPr>
              <a:t>TMfSJ</a:t>
            </a: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(Because of time we are not going to go into the historical and theoretical perspective)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demonstrate how </a:t>
            </a:r>
            <a:r>
              <a:rPr lang="en-US" sz="1200" b="0" i="0" u="none" strike="noStrike" kern="1200" baseline="0" dirty="0" err="1" smtClean="0">
                <a:solidFill>
                  <a:schemeClr val="tx1"/>
                </a:solidFill>
                <a:latin typeface="+mn-lt"/>
                <a:ea typeface="+mn-ea"/>
                <a:cs typeface="+mn-cs"/>
              </a:rPr>
              <a:t>TMfSJ</a:t>
            </a:r>
            <a:r>
              <a:rPr lang="en-US" sz="1200" b="0" i="0" u="none" strike="noStrike" kern="1200" baseline="0" dirty="0" smtClean="0">
                <a:solidFill>
                  <a:schemeClr val="tx1"/>
                </a:solidFill>
                <a:latin typeface="+mn-lt"/>
                <a:ea typeface="+mn-ea"/>
                <a:cs typeface="+mn-cs"/>
              </a:rPr>
              <a:t> might be integrated into preservice and in-service mathematics teacher education and professional development,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demonstrate what </a:t>
            </a:r>
            <a:r>
              <a:rPr lang="en-US" sz="1200" b="0" i="0" u="none" strike="noStrike" kern="1200" baseline="0" dirty="0" err="1" smtClean="0">
                <a:solidFill>
                  <a:schemeClr val="tx1"/>
                </a:solidFill>
                <a:latin typeface="+mn-lt"/>
                <a:ea typeface="+mn-ea"/>
                <a:cs typeface="+mn-cs"/>
              </a:rPr>
              <a:t>TMfSJ</a:t>
            </a:r>
            <a:r>
              <a:rPr lang="en-US" sz="1200" b="0" i="0" u="none" strike="noStrike" kern="1200" baseline="0" dirty="0" smtClean="0">
                <a:solidFill>
                  <a:schemeClr val="tx1"/>
                </a:solidFill>
                <a:latin typeface="+mn-lt"/>
                <a:ea typeface="+mn-ea"/>
                <a:cs typeface="+mn-cs"/>
              </a:rPr>
              <a:t> might “look like” within mathematics classrooms</a:t>
            </a:r>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a:t>
            </a:fld>
            <a:endParaRPr lang="en-US"/>
          </a:p>
        </p:txBody>
      </p:sp>
    </p:spTree>
    <p:extLst>
      <p:ext uri="{BB962C8B-B14F-4D97-AF65-F5344CB8AC3E}">
        <p14:creationId xmlns:p14="http://schemas.microsoft.com/office/powerpoint/2010/main" val="36144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20</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21</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22</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23</a:t>
            </a:fld>
            <a:endParaRPr lang="en-US"/>
          </a:p>
        </p:txBody>
      </p:sp>
    </p:spTree>
    <p:extLst>
      <p:ext uri="{BB962C8B-B14F-4D97-AF65-F5344CB8AC3E}">
        <p14:creationId xmlns:p14="http://schemas.microsoft.com/office/powerpoint/2010/main" val="175227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24</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25</a:t>
            </a:fld>
            <a:endParaRPr lang="en-US"/>
          </a:p>
        </p:txBody>
      </p:sp>
    </p:spTree>
    <p:extLst>
      <p:ext uri="{BB962C8B-B14F-4D97-AF65-F5344CB8AC3E}">
        <p14:creationId xmlns:p14="http://schemas.microsoft.com/office/powerpoint/2010/main" val="53592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26</a:t>
            </a:fld>
            <a:endParaRPr lang="en-US"/>
          </a:p>
        </p:txBody>
      </p:sp>
    </p:spTree>
    <p:extLst>
      <p:ext uri="{BB962C8B-B14F-4D97-AF65-F5344CB8AC3E}">
        <p14:creationId xmlns:p14="http://schemas.microsoft.com/office/powerpoint/2010/main" val="76857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27</a:t>
            </a:fld>
            <a:endParaRPr lang="en-US"/>
          </a:p>
        </p:txBody>
      </p:sp>
    </p:spTree>
    <p:extLst>
      <p:ext uri="{BB962C8B-B14F-4D97-AF65-F5344CB8AC3E}">
        <p14:creationId xmlns:p14="http://schemas.microsoft.com/office/powerpoint/2010/main" val="164933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28</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29</a:t>
            </a:fld>
            <a:endParaRPr lang="en-US"/>
          </a:p>
        </p:txBody>
      </p:sp>
    </p:spTree>
    <p:extLst>
      <p:ext uri="{BB962C8B-B14F-4D97-AF65-F5344CB8AC3E}">
        <p14:creationId xmlns:p14="http://schemas.microsoft.com/office/powerpoint/2010/main" val="132692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a:t>
            </a:fld>
            <a:endParaRPr lang="en-US"/>
          </a:p>
        </p:txBody>
      </p:sp>
    </p:spTree>
    <p:extLst>
      <p:ext uri="{BB962C8B-B14F-4D97-AF65-F5344CB8AC3E}">
        <p14:creationId xmlns:p14="http://schemas.microsoft.com/office/powerpoint/2010/main" val="376742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30</a:t>
            </a:fld>
            <a:endParaRPr lang="en-US"/>
          </a:p>
        </p:txBody>
      </p:sp>
    </p:spTree>
    <p:extLst>
      <p:ext uri="{BB962C8B-B14F-4D97-AF65-F5344CB8AC3E}">
        <p14:creationId xmlns:p14="http://schemas.microsoft.com/office/powerpoint/2010/main" val="1207244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31</a:t>
            </a:fld>
            <a:endParaRPr lang="en-US"/>
          </a:p>
        </p:txBody>
      </p:sp>
    </p:spTree>
    <p:extLst>
      <p:ext uri="{BB962C8B-B14F-4D97-AF65-F5344CB8AC3E}">
        <p14:creationId xmlns:p14="http://schemas.microsoft.com/office/powerpoint/2010/main" val="1207244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32</a:t>
            </a:fld>
            <a:endParaRPr lang="en-US"/>
          </a:p>
        </p:txBody>
      </p:sp>
    </p:spTree>
    <p:extLst>
      <p:ext uri="{BB962C8B-B14F-4D97-AF65-F5344CB8AC3E}">
        <p14:creationId xmlns:p14="http://schemas.microsoft.com/office/powerpoint/2010/main" val="1207244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33</a:t>
            </a:fld>
            <a:endParaRPr lang="en-US"/>
          </a:p>
        </p:txBody>
      </p:sp>
    </p:spTree>
    <p:extLst>
      <p:ext uri="{BB962C8B-B14F-4D97-AF65-F5344CB8AC3E}">
        <p14:creationId xmlns:p14="http://schemas.microsoft.com/office/powerpoint/2010/main" val="93613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34</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this book is </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provide a historical perspective and theoretical grounding for critical mathematics in general and </a:t>
            </a:r>
            <a:r>
              <a:rPr lang="en-US" sz="1200" b="0" i="0" u="none" strike="noStrike" kern="1200" baseline="0" dirty="0" err="1" smtClean="0">
                <a:solidFill>
                  <a:schemeClr val="tx1"/>
                </a:solidFill>
                <a:latin typeface="+mn-lt"/>
                <a:ea typeface="+mn-ea"/>
                <a:cs typeface="+mn-cs"/>
              </a:rPr>
              <a:t>TMfSJ</a:t>
            </a: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(Because of time we are not going to go into the historical and theoretical perspective)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demonstrate how </a:t>
            </a:r>
            <a:r>
              <a:rPr lang="en-US" sz="1200" b="0" i="0" u="none" strike="noStrike" kern="1200" baseline="0" dirty="0" err="1" smtClean="0">
                <a:solidFill>
                  <a:schemeClr val="tx1"/>
                </a:solidFill>
                <a:latin typeface="+mn-lt"/>
                <a:ea typeface="+mn-ea"/>
                <a:cs typeface="+mn-cs"/>
              </a:rPr>
              <a:t>TMfSJ</a:t>
            </a:r>
            <a:r>
              <a:rPr lang="en-US" sz="1200" b="0" i="0" u="none" strike="noStrike" kern="1200" baseline="0" dirty="0" smtClean="0">
                <a:solidFill>
                  <a:schemeClr val="tx1"/>
                </a:solidFill>
                <a:latin typeface="+mn-lt"/>
                <a:ea typeface="+mn-ea"/>
                <a:cs typeface="+mn-cs"/>
              </a:rPr>
              <a:t> might be integrated into preservice and in-service mathematics teacher education and professional development,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demonstrate what </a:t>
            </a:r>
            <a:r>
              <a:rPr lang="en-US" sz="1200" b="0" i="0" u="none" strike="noStrike" kern="1200" baseline="0" dirty="0" err="1" smtClean="0">
                <a:solidFill>
                  <a:schemeClr val="tx1"/>
                </a:solidFill>
                <a:latin typeface="+mn-lt"/>
                <a:ea typeface="+mn-ea"/>
                <a:cs typeface="+mn-cs"/>
              </a:rPr>
              <a:t>TMfSJ</a:t>
            </a:r>
            <a:r>
              <a:rPr lang="en-US" sz="1200" b="0" i="0" u="none" strike="noStrike" kern="1200" baseline="0" dirty="0" smtClean="0">
                <a:solidFill>
                  <a:schemeClr val="tx1"/>
                </a:solidFill>
                <a:latin typeface="+mn-lt"/>
                <a:ea typeface="+mn-ea"/>
                <a:cs typeface="+mn-cs"/>
              </a:rPr>
              <a:t> might “look like” within mathematics classrooms</a:t>
            </a:r>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35</a:t>
            </a:fld>
            <a:endParaRPr lang="en-US"/>
          </a:p>
        </p:txBody>
      </p:sp>
    </p:spTree>
    <p:extLst>
      <p:ext uri="{BB962C8B-B14F-4D97-AF65-F5344CB8AC3E}">
        <p14:creationId xmlns:p14="http://schemas.microsoft.com/office/powerpoint/2010/main" val="1250497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36</a:t>
            </a:fld>
            <a:endParaRPr lang="en-US"/>
          </a:p>
        </p:txBody>
      </p:sp>
    </p:spTree>
    <p:extLst>
      <p:ext uri="{BB962C8B-B14F-4D97-AF65-F5344CB8AC3E}">
        <p14:creationId xmlns:p14="http://schemas.microsoft.com/office/powerpoint/2010/main" val="43034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4</a:t>
            </a:fld>
            <a:endParaRPr lang="en-US"/>
          </a:p>
        </p:txBody>
      </p:sp>
    </p:spTree>
    <p:extLst>
      <p:ext uri="{BB962C8B-B14F-4D97-AF65-F5344CB8AC3E}">
        <p14:creationId xmlns:p14="http://schemas.microsoft.com/office/powerpoint/2010/main" val="177015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5</a:t>
            </a:fld>
            <a:endParaRPr lang="en-US"/>
          </a:p>
        </p:txBody>
      </p:sp>
    </p:spTree>
    <p:extLst>
      <p:ext uri="{BB962C8B-B14F-4D97-AF65-F5344CB8AC3E}">
        <p14:creationId xmlns:p14="http://schemas.microsoft.com/office/powerpoint/2010/main" val="177417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D443AC-4872-4321-B0F1-80629113C0DF}" type="slidenum">
              <a:rPr lang="en-US" smtClean="0"/>
              <a:t>6</a:t>
            </a:fld>
            <a:endParaRPr lang="en-US"/>
          </a:p>
        </p:txBody>
      </p:sp>
    </p:spTree>
    <p:extLst>
      <p:ext uri="{BB962C8B-B14F-4D97-AF65-F5344CB8AC3E}">
        <p14:creationId xmlns:p14="http://schemas.microsoft.com/office/powerpoint/2010/main" val="37759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7</a:t>
            </a:fld>
            <a:endParaRPr lang="en-US"/>
          </a:p>
        </p:txBody>
      </p:sp>
    </p:spTree>
    <p:extLst>
      <p:ext uri="{BB962C8B-B14F-4D97-AF65-F5344CB8AC3E}">
        <p14:creationId xmlns:p14="http://schemas.microsoft.com/office/powerpoint/2010/main" val="177142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8</a:t>
            </a:fld>
            <a:endParaRPr lang="en-US"/>
          </a:p>
        </p:txBody>
      </p:sp>
    </p:spTree>
    <p:extLst>
      <p:ext uri="{BB962C8B-B14F-4D97-AF65-F5344CB8AC3E}">
        <p14:creationId xmlns:p14="http://schemas.microsoft.com/office/powerpoint/2010/main" val="101047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43AC-4872-4321-B0F1-80629113C0DF}" type="slidenum">
              <a:rPr lang="en-US" smtClean="0"/>
              <a:t>9</a:t>
            </a:fld>
            <a:endParaRPr lang="en-US"/>
          </a:p>
        </p:txBody>
      </p:sp>
    </p:spTree>
    <p:extLst>
      <p:ext uri="{BB962C8B-B14F-4D97-AF65-F5344CB8AC3E}">
        <p14:creationId xmlns:p14="http://schemas.microsoft.com/office/powerpoint/2010/main" val="177142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ABE02-49BB-41DD-A6BF-793F4A2C96FD}"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254202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ABE02-49BB-41DD-A6BF-793F4A2C96FD}"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81328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ABE02-49BB-41DD-A6BF-793F4A2C96FD}"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256660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ABE02-49BB-41DD-A6BF-793F4A2C96FD}"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229459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ABE02-49BB-41DD-A6BF-793F4A2C96FD}"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93339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ABE02-49BB-41DD-A6BF-793F4A2C96FD}"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282561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ABE02-49BB-41DD-A6BF-793F4A2C96FD}" type="datetimeFigureOut">
              <a:rPr lang="en-US" smtClean="0"/>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402649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ABE02-49BB-41DD-A6BF-793F4A2C96FD}" type="datetimeFigureOut">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171206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ABE02-49BB-41DD-A6BF-793F4A2C96FD}" type="datetimeFigureOut">
              <a:rPr lang="en-US" smtClean="0"/>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268547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ABE02-49BB-41DD-A6BF-793F4A2C96FD}"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364476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ABE02-49BB-41DD-A6BF-793F4A2C96FD}"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83055-93A8-42F9-9659-E1917057D290}" type="slidenum">
              <a:rPr lang="en-US" smtClean="0"/>
              <a:t>‹#›</a:t>
            </a:fld>
            <a:endParaRPr lang="en-US"/>
          </a:p>
        </p:txBody>
      </p:sp>
    </p:spTree>
    <p:extLst>
      <p:ext uri="{BB962C8B-B14F-4D97-AF65-F5344CB8AC3E}">
        <p14:creationId xmlns:p14="http://schemas.microsoft.com/office/powerpoint/2010/main" val="682414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ABE02-49BB-41DD-A6BF-793F4A2C96FD}" type="datetimeFigureOut">
              <a:rPr lang="en-US" smtClean="0"/>
              <a:t>9/23/17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83055-93A8-42F9-9659-E1917057D290}" type="slidenum">
              <a:rPr lang="en-US" smtClean="0"/>
              <a:t>‹#›</a:t>
            </a:fld>
            <a:endParaRPr lang="en-US"/>
          </a:p>
        </p:txBody>
      </p:sp>
    </p:spTree>
    <p:extLst>
      <p:ext uri="{BB962C8B-B14F-4D97-AF65-F5344CB8AC3E}">
        <p14:creationId xmlns:p14="http://schemas.microsoft.com/office/powerpoint/2010/main" val="190618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31316" y="7162800"/>
            <a:ext cx="8001000" cy="1015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 descr="\\rcoe.us\data\users\dceja\My Documents\2 CMC\website graphics\logo\CMCLogoLarge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546" y="5567542"/>
            <a:ext cx="880568" cy="101566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316935" y="5490627"/>
            <a:ext cx="6510129" cy="1138773"/>
          </a:xfrm>
          <a:prstGeom prst="rect">
            <a:avLst/>
          </a:prstGeom>
          <a:noFill/>
        </p:spPr>
        <p:txBody>
          <a:bodyPr wrap="square">
            <a:spAutoFit/>
          </a:bodyPr>
          <a:lstStyle/>
          <a:p>
            <a:r>
              <a:rPr lang="en-US" sz="2400" b="1" dirty="0"/>
              <a:t>California Mathematics Council </a:t>
            </a:r>
          </a:p>
          <a:p>
            <a:r>
              <a:rPr lang="en-US" sz="2400" dirty="0"/>
              <a:t>South Section</a:t>
            </a:r>
          </a:p>
          <a:p>
            <a:r>
              <a:rPr lang="en-US" sz="2000" dirty="0"/>
              <a:t>@</a:t>
            </a:r>
            <a:r>
              <a:rPr lang="en-US" sz="2000" dirty="0" err="1"/>
              <a:t>CAMathCouncil</a:t>
            </a:r>
            <a:endParaRPr lang="en-US" sz="2000" dirty="0"/>
          </a:p>
        </p:txBody>
      </p:sp>
      <p:grpSp>
        <p:nvGrpSpPr>
          <p:cNvPr id="4" name="Group 3"/>
          <p:cNvGrpSpPr/>
          <p:nvPr/>
        </p:nvGrpSpPr>
        <p:grpSpPr>
          <a:xfrm>
            <a:off x="-1" y="0"/>
            <a:ext cx="9144000" cy="5210102"/>
            <a:chOff x="-1" y="0"/>
            <a:chExt cx="9144000" cy="5210102"/>
          </a:xfrm>
        </p:grpSpPr>
        <p:sp>
          <p:nvSpPr>
            <p:cNvPr id="2" name="Rectangle 1"/>
            <p:cNvSpPr/>
            <p:nvPr/>
          </p:nvSpPr>
          <p:spPr>
            <a:xfrm>
              <a:off x="-1" y="0"/>
              <a:ext cx="9143999" cy="52101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3520"/>
            <a:stretch/>
          </p:blipFill>
          <p:spPr bwMode="auto">
            <a:xfrm>
              <a:off x="4571999" y="109497"/>
              <a:ext cx="4572000" cy="503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228600"/>
              <a:ext cx="7429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30" y="4379088"/>
              <a:ext cx="7429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0" y="730984"/>
              <a:ext cx="4724400" cy="1631216"/>
            </a:xfrm>
            <a:prstGeom prst="rect">
              <a:avLst/>
            </a:prstGeom>
            <a:solidFill>
              <a:schemeClr val="tx1"/>
            </a:solidFill>
            <a:ln>
              <a:solidFill>
                <a:schemeClr val="tx1"/>
              </a:solidFill>
            </a:ln>
          </p:spPr>
          <p:txBody>
            <a:bodyPr wrap="square">
              <a:spAutoFit/>
            </a:bodyPr>
            <a:lstStyle/>
            <a:p>
              <a:pPr algn="ctr"/>
              <a:r>
                <a:rPr lang="en-US" sz="3200" b="1" dirty="0">
                  <a:solidFill>
                    <a:schemeClr val="tx2">
                      <a:lumMod val="60000"/>
                      <a:lumOff val="40000"/>
                    </a:schemeClr>
                  </a:solidFill>
                </a:rPr>
                <a:t>Teaching Mathematics for</a:t>
              </a:r>
            </a:p>
            <a:p>
              <a:pPr algn="ctr"/>
              <a:r>
                <a:rPr lang="en-US" sz="4400" b="1" dirty="0">
                  <a:solidFill>
                    <a:schemeClr val="bg1"/>
                  </a:solidFill>
                </a:rPr>
                <a:t>Social Justice</a:t>
              </a:r>
            </a:p>
            <a:p>
              <a:pPr algn="ctr"/>
              <a:r>
                <a:rPr lang="en-US" sz="2400" dirty="0">
                  <a:solidFill>
                    <a:schemeClr val="bg1"/>
                  </a:solidFill>
                </a:rPr>
                <a:t>Conversations with Educators</a:t>
              </a:r>
            </a:p>
          </p:txBody>
        </p:sp>
        <p:pic>
          <p:nvPicPr>
            <p:cNvPr id="20" name="Picture 19"/>
            <p:cNvPicPr>
              <a:picLocks noChangeAspect="1"/>
            </p:cNvPicPr>
            <p:nvPr/>
          </p:nvPicPr>
          <p:blipFill rotWithShape="1">
            <a:blip r:embed="rId6"/>
            <a:srcRect l="60060" t="68865" r="5222" b="17192"/>
            <a:stretch/>
          </p:blipFill>
          <p:spPr>
            <a:xfrm>
              <a:off x="3581400" y="2861239"/>
              <a:ext cx="1615966" cy="924912"/>
            </a:xfrm>
            <a:prstGeom prst="rect">
              <a:avLst/>
            </a:prstGeom>
          </p:spPr>
        </p:pic>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4048125"/>
              <a:ext cx="7429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9850" y="3969513"/>
              <a:ext cx="14668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 y="2447210"/>
              <a:ext cx="14668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450" y="190608"/>
              <a:ext cx="14668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0" y="2756281"/>
              <a:ext cx="14668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stretch>
              <a:fillRect/>
            </a:stretch>
          </p:blipFill>
          <p:spPr>
            <a:xfrm>
              <a:off x="3270581" y="4562451"/>
              <a:ext cx="1225219" cy="466750"/>
            </a:xfrm>
            <a:prstGeom prst="rect">
              <a:avLst/>
            </a:prstGeom>
          </p:spPr>
        </p:pic>
      </p:grpSp>
    </p:spTree>
    <p:extLst>
      <p:ext uri="{BB962C8B-B14F-4D97-AF65-F5344CB8AC3E}">
        <p14:creationId xmlns:p14="http://schemas.microsoft.com/office/powerpoint/2010/main" val="127821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1"/>
            <a:ext cx="7772400" cy="2133600"/>
          </a:xfrm>
        </p:spPr>
        <p:txBody>
          <a:bodyPr>
            <a:normAutofit fontScale="90000"/>
          </a:bodyPr>
          <a:lstStyle/>
          <a:p>
            <a:r>
              <a:rPr lang="en-US" dirty="0"/>
              <a:t>C</a:t>
            </a:r>
            <a:r>
              <a:rPr lang="en-US" dirty="0" smtClean="0"/>
              <a:t>onsider </a:t>
            </a:r>
            <a:r>
              <a:rPr lang="en-US" dirty="0"/>
              <a:t>equitable and socially just mathematics teaching and</a:t>
            </a:r>
            <a:br>
              <a:rPr lang="en-US" dirty="0"/>
            </a:br>
            <a:r>
              <a:rPr lang="en-US" dirty="0"/>
              <a:t>learning, with attention to </a:t>
            </a:r>
            <a:r>
              <a:rPr lang="en-US" i="1" dirty="0"/>
              <a:t>classical</a:t>
            </a:r>
            <a:r>
              <a:rPr lang="en-US" dirty="0"/>
              <a:t>, </a:t>
            </a:r>
            <a:r>
              <a:rPr lang="en-US" i="1" dirty="0"/>
              <a:t>community</a:t>
            </a:r>
            <a:r>
              <a:rPr lang="en-US" dirty="0"/>
              <a:t>, and </a:t>
            </a:r>
            <a:r>
              <a:rPr lang="en-US" i="1" dirty="0"/>
              <a:t>critical</a:t>
            </a:r>
            <a:r>
              <a:rPr lang="en-US" dirty="0"/>
              <a:t> mathematical knowledge</a:t>
            </a:r>
          </a:p>
        </p:txBody>
      </p:sp>
      <p:sp>
        <p:nvSpPr>
          <p:cNvPr id="8" name="Subtitle 7"/>
          <p:cNvSpPr>
            <a:spLocks noGrp="1"/>
          </p:cNvSpPr>
          <p:nvPr>
            <p:ph type="subTitle" idx="1"/>
          </p:nvPr>
        </p:nvSpPr>
        <p:spPr>
          <a:xfrm>
            <a:off x="1524000" y="457200"/>
            <a:ext cx="6400800" cy="1752600"/>
          </a:xfrm>
        </p:spPr>
        <p:txBody>
          <a:bodyPr>
            <a:normAutofit/>
          </a:bodyPr>
          <a:lstStyle/>
          <a:p>
            <a:r>
              <a:rPr lang="en-US" sz="4800" dirty="0" err="1" smtClean="0">
                <a:solidFill>
                  <a:schemeClr val="tx1"/>
                </a:solidFill>
              </a:rPr>
              <a:t>Gutstein’s</a:t>
            </a:r>
            <a:r>
              <a:rPr lang="en-US" sz="4800" dirty="0" smtClean="0">
                <a:solidFill>
                  <a:schemeClr val="tx1"/>
                </a:solidFill>
              </a:rPr>
              <a:t> 3C Framework </a:t>
            </a:r>
            <a:endParaRPr lang="en-US" sz="4800" dirty="0">
              <a:solidFill>
                <a:schemeClr val="tx1"/>
              </a:solidFill>
            </a:endParaRP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p.86</a:t>
            </a:r>
            <a:endParaRPr lang="en-US" sz="1400" dirty="0"/>
          </a:p>
        </p:txBody>
      </p:sp>
    </p:spTree>
    <p:extLst>
      <p:ext uri="{BB962C8B-B14F-4D97-AF65-F5344CB8AC3E}">
        <p14:creationId xmlns:p14="http://schemas.microsoft.com/office/powerpoint/2010/main" val="19601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1"/>
            <a:ext cx="7772400" cy="2133600"/>
          </a:xfrm>
        </p:spPr>
        <p:txBody>
          <a:bodyPr>
            <a:normAutofit/>
          </a:bodyPr>
          <a:lstStyle/>
          <a:p>
            <a:r>
              <a:rPr lang="en-US" dirty="0" smtClean="0"/>
              <a:t>the learning of “</a:t>
            </a:r>
            <a:r>
              <a:rPr lang="en-US" dirty="0"/>
              <a:t>s</a:t>
            </a:r>
            <a:r>
              <a:rPr lang="en-US" dirty="0" smtClean="0"/>
              <a:t>chool mathematics” content with understanding</a:t>
            </a:r>
            <a:endParaRPr lang="en-US" dirty="0"/>
          </a:p>
        </p:txBody>
      </p:sp>
      <p:sp>
        <p:nvSpPr>
          <p:cNvPr id="8" name="Subtitle 7"/>
          <p:cNvSpPr>
            <a:spLocks noGrp="1"/>
          </p:cNvSpPr>
          <p:nvPr>
            <p:ph type="subTitle" idx="1"/>
          </p:nvPr>
        </p:nvSpPr>
        <p:spPr>
          <a:xfrm>
            <a:off x="1524000" y="457200"/>
            <a:ext cx="6400800" cy="1752600"/>
          </a:xfrm>
        </p:spPr>
        <p:txBody>
          <a:bodyPr>
            <a:normAutofit/>
          </a:bodyPr>
          <a:lstStyle/>
          <a:p>
            <a:r>
              <a:rPr lang="en-US" sz="4800" dirty="0" smtClean="0">
                <a:solidFill>
                  <a:schemeClr val="tx1"/>
                </a:solidFill>
              </a:rPr>
              <a:t>Classical </a:t>
            </a:r>
          </a:p>
          <a:p>
            <a:r>
              <a:rPr lang="en-US" sz="4800" dirty="0" smtClean="0">
                <a:solidFill>
                  <a:schemeClr val="tx1"/>
                </a:solidFill>
              </a:rPr>
              <a:t>Mathematics Knowledge</a:t>
            </a:r>
            <a:endParaRPr lang="en-US" sz="4800" dirty="0">
              <a:solidFill>
                <a:schemeClr val="tx1"/>
              </a:solidFill>
            </a:endParaRP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p.86</a:t>
            </a:r>
            <a:endParaRPr lang="en-US" sz="1400" dirty="0"/>
          </a:p>
        </p:txBody>
      </p:sp>
    </p:spTree>
    <p:extLst>
      <p:ext uri="{BB962C8B-B14F-4D97-AF65-F5344CB8AC3E}">
        <p14:creationId xmlns:p14="http://schemas.microsoft.com/office/powerpoint/2010/main" val="273787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1"/>
            <a:ext cx="7772400" cy="2133600"/>
          </a:xfrm>
        </p:spPr>
        <p:txBody>
          <a:bodyPr>
            <a:normAutofit/>
          </a:bodyPr>
          <a:lstStyle/>
          <a:p>
            <a:r>
              <a:rPr lang="en-US" dirty="0" smtClean="0"/>
              <a:t>the mathematics people gain and use in their out-of-school lives</a:t>
            </a:r>
            <a:endParaRPr lang="en-US" dirty="0"/>
          </a:p>
        </p:txBody>
      </p:sp>
      <p:sp>
        <p:nvSpPr>
          <p:cNvPr id="8" name="Subtitle 7"/>
          <p:cNvSpPr>
            <a:spLocks noGrp="1"/>
          </p:cNvSpPr>
          <p:nvPr>
            <p:ph type="subTitle" idx="1"/>
          </p:nvPr>
        </p:nvSpPr>
        <p:spPr>
          <a:xfrm>
            <a:off x="1524000" y="457200"/>
            <a:ext cx="6400800" cy="1752600"/>
          </a:xfrm>
        </p:spPr>
        <p:txBody>
          <a:bodyPr>
            <a:normAutofit/>
          </a:bodyPr>
          <a:lstStyle/>
          <a:p>
            <a:r>
              <a:rPr lang="en-US" sz="4800" dirty="0" smtClean="0">
                <a:solidFill>
                  <a:schemeClr val="tx1"/>
                </a:solidFill>
              </a:rPr>
              <a:t>Community Mathematics Knowledge</a:t>
            </a:r>
            <a:endParaRPr lang="en-US" sz="4800" dirty="0">
              <a:solidFill>
                <a:schemeClr val="tx1"/>
              </a:solidFill>
            </a:endParaRP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p.86</a:t>
            </a:r>
            <a:endParaRPr lang="en-US" sz="1400" dirty="0"/>
          </a:p>
        </p:txBody>
      </p:sp>
    </p:spTree>
    <p:extLst>
      <p:ext uri="{BB962C8B-B14F-4D97-AF65-F5344CB8AC3E}">
        <p14:creationId xmlns:p14="http://schemas.microsoft.com/office/powerpoint/2010/main" val="400308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1"/>
            <a:ext cx="7772400" cy="2133600"/>
          </a:xfrm>
        </p:spPr>
        <p:txBody>
          <a:bodyPr>
            <a:normAutofit fontScale="90000"/>
          </a:bodyPr>
          <a:lstStyle/>
          <a:p>
            <a:r>
              <a:rPr lang="en-US" dirty="0" smtClean="0"/>
              <a:t>the mathematics necessary to understand, analyze, address, and critique issues of social (in)justice  </a:t>
            </a:r>
            <a:endParaRPr lang="en-US" dirty="0"/>
          </a:p>
        </p:txBody>
      </p:sp>
      <p:sp>
        <p:nvSpPr>
          <p:cNvPr id="8" name="Subtitle 7"/>
          <p:cNvSpPr>
            <a:spLocks noGrp="1"/>
          </p:cNvSpPr>
          <p:nvPr>
            <p:ph type="subTitle" idx="1"/>
          </p:nvPr>
        </p:nvSpPr>
        <p:spPr>
          <a:xfrm>
            <a:off x="1524000" y="457200"/>
            <a:ext cx="6400800" cy="1752600"/>
          </a:xfrm>
        </p:spPr>
        <p:txBody>
          <a:bodyPr>
            <a:normAutofit/>
          </a:bodyPr>
          <a:lstStyle/>
          <a:p>
            <a:r>
              <a:rPr lang="en-US" sz="4800" dirty="0" smtClean="0">
                <a:solidFill>
                  <a:schemeClr val="tx1"/>
                </a:solidFill>
              </a:rPr>
              <a:t>Critical </a:t>
            </a:r>
          </a:p>
          <a:p>
            <a:r>
              <a:rPr lang="en-US" sz="4800" dirty="0" smtClean="0">
                <a:solidFill>
                  <a:schemeClr val="tx1"/>
                </a:solidFill>
              </a:rPr>
              <a:t>Mathematics Knowledge</a:t>
            </a:r>
            <a:endParaRPr lang="en-US" sz="4800" dirty="0">
              <a:solidFill>
                <a:schemeClr val="tx1"/>
              </a:solidFill>
            </a:endParaRP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p.86</a:t>
            </a:r>
            <a:endParaRPr lang="en-US" sz="1400" dirty="0"/>
          </a:p>
        </p:txBody>
      </p:sp>
    </p:spTree>
    <p:extLst>
      <p:ext uri="{BB962C8B-B14F-4D97-AF65-F5344CB8AC3E}">
        <p14:creationId xmlns:p14="http://schemas.microsoft.com/office/powerpoint/2010/main" val="355225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838200" y="457200"/>
            <a:ext cx="7391400" cy="1752600"/>
          </a:xfrm>
        </p:spPr>
        <p:txBody>
          <a:bodyPr>
            <a:normAutofit/>
          </a:bodyPr>
          <a:lstStyle/>
          <a:p>
            <a:r>
              <a:rPr lang="en-US" sz="4800" dirty="0" smtClean="0">
                <a:solidFill>
                  <a:schemeClr val="tx1"/>
                </a:solidFill>
              </a:rPr>
              <a:t>Resist the False Dichotomy</a:t>
            </a:r>
            <a:endParaRPr lang="en-US" sz="4800" dirty="0">
              <a:solidFill>
                <a:schemeClr val="tx1"/>
              </a:solidFill>
            </a:endParaRPr>
          </a:p>
        </p:txBody>
      </p:sp>
      <p:sp>
        <p:nvSpPr>
          <p:cNvPr id="4" name="TextBox 3"/>
          <p:cNvSpPr txBox="1"/>
          <p:nvPr/>
        </p:nvSpPr>
        <p:spPr>
          <a:xfrm>
            <a:off x="533400" y="2514600"/>
            <a:ext cx="8077200" cy="1446550"/>
          </a:xfrm>
          <a:prstGeom prst="rect">
            <a:avLst/>
          </a:prstGeom>
          <a:noFill/>
        </p:spPr>
        <p:txBody>
          <a:bodyPr wrap="square" rtlCol="0">
            <a:spAutoFit/>
          </a:bodyPr>
          <a:lstStyle/>
          <a:p>
            <a:pPr algn="ctr"/>
            <a:r>
              <a:rPr lang="en-US" sz="8800" dirty="0" smtClean="0">
                <a:latin typeface="Brush Script MT" panose="03060802040406070304" pitchFamily="66" charset="0"/>
              </a:rPr>
              <a:t>Real</a:t>
            </a:r>
            <a:r>
              <a:rPr lang="en-US" sz="8800" dirty="0" smtClean="0"/>
              <a:t> vs </a:t>
            </a:r>
            <a:r>
              <a:rPr lang="en-US" sz="7200" dirty="0" smtClean="0">
                <a:latin typeface="Batang" panose="02030600000101010101" pitchFamily="18" charset="-127"/>
                <a:ea typeface="Batang" panose="02030600000101010101" pitchFamily="18" charset="-127"/>
              </a:rPr>
              <a:t>Ancillary</a:t>
            </a:r>
            <a:endParaRPr lang="en-US" sz="7200" dirty="0">
              <a:latin typeface="Batang" panose="02030600000101010101" pitchFamily="18" charset="-127"/>
              <a:ea typeface="Batang" panose="02030600000101010101" pitchFamily="18" charset="-127"/>
            </a:endParaRPr>
          </a:p>
        </p:txBody>
      </p:sp>
      <p:sp>
        <p:nvSpPr>
          <p:cNvPr id="5" name="Rectangle 4"/>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p.87</a:t>
            </a:r>
            <a:endParaRPr lang="en-US" sz="1400" dirty="0"/>
          </a:p>
        </p:txBody>
      </p:sp>
    </p:spTree>
    <p:extLst>
      <p:ext uri="{BB962C8B-B14F-4D97-AF65-F5344CB8AC3E}">
        <p14:creationId xmlns:p14="http://schemas.microsoft.com/office/powerpoint/2010/main" val="344930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sz="3600" dirty="0" smtClean="0">
                <a:ea typeface="Garamond" charset="0"/>
                <a:cs typeface="Garamond" charset="0"/>
              </a:rPr>
              <a:t>Doing </a:t>
            </a:r>
            <a:r>
              <a:rPr lang="en-US" sz="3600" dirty="0">
                <a:ea typeface="Garamond" charset="0"/>
                <a:cs typeface="Garamond" charset="0"/>
              </a:rPr>
              <a:t>mathematics is a sense-making activity</a:t>
            </a:r>
          </a:p>
          <a:p>
            <a:r>
              <a:rPr lang="en-US" sz="3600" dirty="0" smtClean="0">
                <a:ea typeface="Garamond" charset="0"/>
                <a:cs typeface="Garamond" charset="0"/>
              </a:rPr>
              <a:t>All </a:t>
            </a:r>
            <a:r>
              <a:rPr lang="en-US" sz="3600" dirty="0">
                <a:ea typeface="Garamond" charset="0"/>
                <a:cs typeface="Garamond" charset="0"/>
              </a:rPr>
              <a:t>peoples can and do engage in mathematics </a:t>
            </a:r>
          </a:p>
          <a:p>
            <a:r>
              <a:rPr lang="en-US" sz="3600" dirty="0" smtClean="0">
                <a:ea typeface="Garamond" charset="0"/>
                <a:cs typeface="Garamond" charset="0"/>
              </a:rPr>
              <a:t>Students </a:t>
            </a:r>
            <a:r>
              <a:rPr lang="en-US" sz="3600" dirty="0">
                <a:ea typeface="Garamond" charset="0"/>
                <a:cs typeface="Garamond" charset="0"/>
              </a:rPr>
              <a:t>bring valuable knowledge to school</a:t>
            </a:r>
          </a:p>
          <a:p>
            <a:r>
              <a:rPr lang="en-US" sz="3600" dirty="0" smtClean="0">
                <a:ea typeface="Garamond" charset="0"/>
                <a:cs typeface="Garamond" charset="0"/>
              </a:rPr>
              <a:t>Mathematics </a:t>
            </a:r>
            <a:r>
              <a:rPr lang="en-US" sz="3600" dirty="0">
                <a:ea typeface="Garamond" charset="0"/>
                <a:cs typeface="Garamond" charset="0"/>
              </a:rPr>
              <a:t>teaching is political</a:t>
            </a:r>
          </a:p>
          <a:p>
            <a:r>
              <a:rPr lang="en-US" sz="3600" dirty="0" smtClean="0">
                <a:ea typeface="Garamond" charset="0"/>
                <a:cs typeface="Garamond" charset="0"/>
              </a:rPr>
              <a:t>Continual </a:t>
            </a:r>
            <a:r>
              <a:rPr lang="en-US" sz="3600" dirty="0">
                <a:ea typeface="Garamond" charset="0"/>
                <a:cs typeface="Garamond" charset="0"/>
              </a:rPr>
              <a:t>and critical reflection is necessary to understand context</a:t>
            </a:r>
          </a:p>
          <a:p>
            <a:r>
              <a:rPr lang="en-US" sz="3600" dirty="0" smtClean="0"/>
              <a:t>Be critical consumers of scholarly knowledge</a:t>
            </a:r>
            <a:endParaRPr lang="en-US" sz="3600" dirty="0"/>
          </a:p>
        </p:txBody>
      </p:sp>
      <p:sp>
        <p:nvSpPr>
          <p:cNvPr id="5" name="Rectangle 4"/>
          <p:cNvSpPr/>
          <p:nvPr/>
        </p:nvSpPr>
        <p:spPr>
          <a:xfrm>
            <a:off x="2133600" y="6553200"/>
            <a:ext cx="6768661" cy="307777"/>
          </a:xfrm>
          <a:prstGeom prst="rect">
            <a:avLst/>
          </a:prstGeom>
        </p:spPr>
        <p:txBody>
          <a:bodyPr wrap="square">
            <a:spAutoFit/>
          </a:bodyPr>
          <a:lstStyle/>
          <a:p>
            <a:pPr algn="r"/>
            <a:r>
              <a:rPr lang="en-US" sz="1400" i="1" smtClean="0"/>
              <a:t>Adapted Courtney </a:t>
            </a:r>
            <a:r>
              <a:rPr lang="en-US" sz="1400" i="1" dirty="0" smtClean="0"/>
              <a:t>Koestler, University of Arizona, Tucson,  Arizona, Chapter </a:t>
            </a:r>
            <a:r>
              <a:rPr lang="en-US" sz="1400" i="1" smtClean="0"/>
              <a:t>6 p.89, 90</a:t>
            </a:r>
            <a:endParaRPr lang="en-US" sz="1400" dirty="0"/>
          </a:p>
        </p:txBody>
      </p:sp>
    </p:spTree>
    <p:extLst>
      <p:ext uri="{BB962C8B-B14F-4D97-AF65-F5344CB8AC3E}">
        <p14:creationId xmlns:p14="http://schemas.microsoft.com/office/powerpoint/2010/main" val="2825478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1 </a:t>
            </a:r>
            <a:endParaRPr lang="en-US" dirty="0"/>
          </a:p>
        </p:txBody>
      </p:sp>
      <p:sp>
        <p:nvSpPr>
          <p:cNvPr id="3" name="Content Placeholder 2"/>
          <p:cNvSpPr>
            <a:spLocks noGrp="1"/>
          </p:cNvSpPr>
          <p:nvPr>
            <p:ph idx="1"/>
          </p:nvPr>
        </p:nvSpPr>
        <p:spPr>
          <a:xfrm>
            <a:off x="457200" y="2667000"/>
            <a:ext cx="8229600" cy="4114800"/>
          </a:xfrm>
        </p:spPr>
        <p:txBody>
          <a:bodyPr>
            <a:noAutofit/>
          </a:bodyPr>
          <a:lstStyle/>
          <a:p>
            <a:pPr marL="0" indent="0" algn="ctr">
              <a:buNone/>
            </a:pPr>
            <a:r>
              <a:rPr lang="en-US" sz="6600" dirty="0" smtClean="0">
                <a:latin typeface="Garamond" charset="0"/>
                <a:ea typeface="Garamond" charset="0"/>
                <a:cs typeface="Garamond" charset="0"/>
              </a:rPr>
              <a:t>Doing </a:t>
            </a:r>
            <a:r>
              <a:rPr lang="en-US" sz="6600" dirty="0">
                <a:latin typeface="Garamond" charset="0"/>
                <a:ea typeface="Garamond" charset="0"/>
                <a:cs typeface="Garamond" charset="0"/>
              </a:rPr>
              <a:t>mathematics is a sense-making </a:t>
            </a:r>
            <a:r>
              <a:rPr lang="en-US" sz="6600" dirty="0" smtClean="0">
                <a:latin typeface="Garamond" charset="0"/>
                <a:ea typeface="Garamond" charset="0"/>
                <a:cs typeface="Garamond" charset="0"/>
              </a:rPr>
              <a:t>activity</a:t>
            </a: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p.89</a:t>
            </a:r>
            <a:endParaRPr lang="en-US" sz="1400" dirty="0"/>
          </a:p>
        </p:txBody>
      </p:sp>
    </p:spTree>
    <p:extLst>
      <p:ext uri="{BB962C8B-B14F-4D97-AF65-F5344CB8AC3E}">
        <p14:creationId xmlns:p14="http://schemas.microsoft.com/office/powerpoint/2010/main" val="427257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2 </a:t>
            </a:r>
            <a:endParaRPr lang="en-US" dirty="0"/>
          </a:p>
        </p:txBody>
      </p:sp>
      <p:sp>
        <p:nvSpPr>
          <p:cNvPr id="3" name="Content Placeholder 2"/>
          <p:cNvSpPr>
            <a:spLocks noGrp="1"/>
          </p:cNvSpPr>
          <p:nvPr>
            <p:ph idx="1"/>
          </p:nvPr>
        </p:nvSpPr>
        <p:spPr>
          <a:xfrm>
            <a:off x="457200" y="2255837"/>
            <a:ext cx="8229600" cy="452596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6600" dirty="0" smtClean="0">
                <a:latin typeface="Garamond" charset="0"/>
                <a:ea typeface="Garamond" charset="0"/>
                <a:cs typeface="Garamond" charset="0"/>
              </a:rPr>
              <a:t>All peoples can and do engage in mathematics </a:t>
            </a: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p.89</a:t>
            </a:r>
            <a:endParaRPr lang="en-US" sz="1400" dirty="0"/>
          </a:p>
        </p:txBody>
      </p:sp>
    </p:spTree>
    <p:extLst>
      <p:ext uri="{BB962C8B-B14F-4D97-AF65-F5344CB8AC3E}">
        <p14:creationId xmlns:p14="http://schemas.microsoft.com/office/powerpoint/2010/main" val="3732545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3 </a:t>
            </a:r>
            <a:endParaRPr lang="en-US" dirty="0"/>
          </a:p>
        </p:txBody>
      </p:sp>
      <p:sp>
        <p:nvSpPr>
          <p:cNvPr id="3" name="Content Placeholder 2"/>
          <p:cNvSpPr>
            <a:spLocks noGrp="1"/>
          </p:cNvSpPr>
          <p:nvPr>
            <p:ph idx="1"/>
          </p:nvPr>
        </p:nvSpPr>
        <p:spPr>
          <a:xfrm>
            <a:off x="457200" y="2255837"/>
            <a:ext cx="8229600" cy="4525963"/>
          </a:xfrm>
        </p:spPr>
        <p:txBody>
          <a:bodyPr>
            <a:normAutofit/>
          </a:bodyPr>
          <a:lstStyle/>
          <a:p>
            <a:pPr marL="0" indent="0" algn="ctr">
              <a:buNone/>
            </a:pPr>
            <a:r>
              <a:rPr lang="en-US" sz="6600" dirty="0" smtClean="0">
                <a:latin typeface="Garamond" charset="0"/>
                <a:ea typeface="Garamond" charset="0"/>
                <a:cs typeface="Garamond" charset="0"/>
              </a:rPr>
              <a:t>Students bring valuable knowledge to school</a:t>
            </a: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p.90</a:t>
            </a:r>
            <a:endParaRPr lang="en-US" sz="1400" dirty="0"/>
          </a:p>
        </p:txBody>
      </p:sp>
    </p:spTree>
    <p:extLst>
      <p:ext uri="{BB962C8B-B14F-4D97-AF65-F5344CB8AC3E}">
        <p14:creationId xmlns:p14="http://schemas.microsoft.com/office/powerpoint/2010/main" val="3721635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4 </a:t>
            </a:r>
            <a:endParaRPr lang="en-US" dirty="0"/>
          </a:p>
        </p:txBody>
      </p:sp>
      <p:sp>
        <p:nvSpPr>
          <p:cNvPr id="3" name="Content Placeholder 2"/>
          <p:cNvSpPr>
            <a:spLocks noGrp="1"/>
          </p:cNvSpPr>
          <p:nvPr>
            <p:ph idx="1"/>
          </p:nvPr>
        </p:nvSpPr>
        <p:spPr>
          <a:xfrm>
            <a:off x="457200" y="2255837"/>
            <a:ext cx="8229600" cy="4525963"/>
          </a:xfrm>
        </p:spPr>
        <p:txBody>
          <a:bodyPr>
            <a:normAutofit/>
          </a:bodyPr>
          <a:lstStyle/>
          <a:p>
            <a:pPr marL="0" indent="0" algn="ctr">
              <a:buNone/>
            </a:pPr>
            <a:r>
              <a:rPr lang="en-US" sz="6600" dirty="0" smtClean="0">
                <a:latin typeface="Garamond" charset="0"/>
                <a:ea typeface="Garamond" charset="0"/>
                <a:cs typeface="Garamond" charset="0"/>
              </a:rPr>
              <a:t>Mathematics teaching is political</a:t>
            </a:r>
          </a:p>
          <a:p>
            <a:endParaRPr lang="en-US" dirty="0"/>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p.90</a:t>
            </a:r>
            <a:endParaRPr lang="en-US" sz="1400" dirty="0"/>
          </a:p>
        </p:txBody>
      </p:sp>
    </p:spTree>
    <p:extLst>
      <p:ext uri="{BB962C8B-B14F-4D97-AF65-F5344CB8AC3E}">
        <p14:creationId xmlns:p14="http://schemas.microsoft.com/office/powerpoint/2010/main" val="167024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9115" y="349984"/>
            <a:ext cx="4344885" cy="1631216"/>
          </a:xfrm>
          <a:prstGeom prst="rect">
            <a:avLst/>
          </a:prstGeom>
          <a:solidFill>
            <a:schemeClr val="tx1"/>
          </a:solidFill>
          <a:ln>
            <a:solidFill>
              <a:schemeClr val="tx1"/>
            </a:solidFill>
          </a:ln>
        </p:spPr>
        <p:txBody>
          <a:bodyPr wrap="square">
            <a:spAutoFit/>
          </a:bodyPr>
          <a:lstStyle/>
          <a:p>
            <a:pPr algn="ctr"/>
            <a:r>
              <a:rPr lang="en-US" sz="2800" b="1" dirty="0">
                <a:solidFill>
                  <a:schemeClr val="tx2">
                    <a:lumMod val="60000"/>
                    <a:lumOff val="40000"/>
                  </a:schemeClr>
                </a:solidFill>
              </a:rPr>
              <a:t>Teaching Mathematics for</a:t>
            </a:r>
          </a:p>
          <a:p>
            <a:pPr algn="ctr"/>
            <a:r>
              <a:rPr lang="en-US" sz="4800" b="1" dirty="0">
                <a:solidFill>
                  <a:schemeClr val="bg1"/>
                </a:solidFill>
              </a:rPr>
              <a:t>Social Justice</a:t>
            </a:r>
          </a:p>
          <a:p>
            <a:pPr algn="ctr"/>
            <a:r>
              <a:rPr lang="en-US" sz="2400" dirty="0">
                <a:solidFill>
                  <a:schemeClr val="bg1"/>
                </a:solidFill>
              </a:rPr>
              <a:t>Conversations with Educators</a:t>
            </a:r>
          </a:p>
        </p:txBody>
      </p:sp>
      <p:sp>
        <p:nvSpPr>
          <p:cNvPr id="9" name="Text Placeholder 4"/>
          <p:cNvSpPr txBox="1">
            <a:spLocks/>
          </p:cNvSpPr>
          <p:nvPr/>
        </p:nvSpPr>
        <p:spPr>
          <a:xfrm>
            <a:off x="425809" y="1752600"/>
            <a:ext cx="3688991"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charset="0"/>
              <a:buChar char="•"/>
            </a:pPr>
            <a:r>
              <a:rPr lang="en-US" sz="2200" i="1" dirty="0" smtClean="0">
                <a:solidFill>
                  <a:schemeClr val="tx1"/>
                </a:solidFill>
              </a:rPr>
              <a:t>How might teachers begin to teach mathematics for social justice?  How might teacher educators begin to teach teachers how to teach mathematics for social justice?</a:t>
            </a:r>
            <a:endParaRPr lang="en-US" sz="2200" dirty="0" smtClean="0">
              <a:solidFill>
                <a:schemeClr val="tx1"/>
              </a:solidFill>
            </a:endParaRPr>
          </a:p>
          <a:p>
            <a:pPr marL="342900" indent="-342900" algn="l">
              <a:buFont typeface="Arial" charset="0"/>
              <a:buChar char="•"/>
            </a:pPr>
            <a:r>
              <a:rPr lang="en-US" sz="2200" i="1" dirty="0" smtClean="0">
                <a:solidFill>
                  <a:schemeClr val="tx1"/>
                </a:solidFill>
              </a:rPr>
              <a:t>How might teaching mathematics for social justice "look like?"</a:t>
            </a:r>
            <a:endParaRPr lang="en-US" sz="2200" dirty="0" smtClean="0">
              <a:solidFill>
                <a:schemeClr val="tx1"/>
              </a:solidFill>
            </a:endParaRPr>
          </a:p>
          <a:p>
            <a:pPr marL="342900" indent="-342900" algn="l">
              <a:buFont typeface="Arial" charset="0"/>
              <a:buChar char="•"/>
            </a:pPr>
            <a:r>
              <a:rPr lang="en-US" sz="2200" i="1" dirty="0" smtClean="0">
                <a:solidFill>
                  <a:schemeClr val="tx1"/>
                </a:solidFill>
              </a:rPr>
              <a:t>How can mathematics be re-envisioned as a means to create a more socially just world?</a:t>
            </a:r>
            <a:endParaRPr lang="en-US" sz="2200" dirty="0">
              <a:solidFill>
                <a:schemeClr val="tx1"/>
              </a:solidFill>
            </a:endParaRPr>
          </a:p>
        </p:txBody>
      </p:sp>
      <p:sp>
        <p:nvSpPr>
          <p:cNvPr id="3" name="Rectangle 2"/>
          <p:cNvSpPr/>
          <p:nvPr/>
        </p:nvSpPr>
        <p:spPr>
          <a:xfrm>
            <a:off x="381630" y="137255"/>
            <a:ext cx="3590663" cy="1569660"/>
          </a:xfrm>
          <a:prstGeom prst="rect">
            <a:avLst/>
          </a:prstGeom>
          <a:noFill/>
        </p:spPr>
        <p:txBody>
          <a:bodyPr wrap="none" lIns="91440" tIns="45720" rIns="91440" bIns="45720">
            <a:spAutoFit/>
          </a:bodyPr>
          <a:lstStyle/>
          <a:p>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Reflection </a:t>
            </a:r>
          </a:p>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520"/>
          <a:stretch/>
        </p:blipFill>
        <p:spPr bwMode="auto">
          <a:xfrm>
            <a:off x="4799115" y="2057400"/>
            <a:ext cx="4344885" cy="4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46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5 </a:t>
            </a:r>
            <a:endParaRPr lang="en-US" dirty="0"/>
          </a:p>
        </p:txBody>
      </p:sp>
      <p:sp>
        <p:nvSpPr>
          <p:cNvPr id="3" name="Content Placeholder 2"/>
          <p:cNvSpPr>
            <a:spLocks noGrp="1"/>
          </p:cNvSpPr>
          <p:nvPr>
            <p:ph idx="1"/>
          </p:nvPr>
        </p:nvSpPr>
        <p:spPr>
          <a:xfrm>
            <a:off x="457200" y="2484437"/>
            <a:ext cx="8229600" cy="4525963"/>
          </a:xfrm>
        </p:spPr>
        <p:txBody>
          <a:bodyPr>
            <a:noAutofit/>
          </a:bodyPr>
          <a:lstStyle/>
          <a:p>
            <a:pPr marL="0" indent="0" algn="ctr">
              <a:buNone/>
            </a:pPr>
            <a:r>
              <a:rPr lang="en-US" sz="6600" dirty="0" smtClean="0">
                <a:latin typeface="Garamond" charset="0"/>
                <a:ea typeface="Garamond" charset="0"/>
                <a:cs typeface="Garamond" charset="0"/>
              </a:rPr>
              <a:t>Continual and critical reflection is necessary to understand context</a:t>
            </a: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p.90</a:t>
            </a:r>
            <a:endParaRPr lang="en-US" sz="1400" dirty="0"/>
          </a:p>
        </p:txBody>
      </p:sp>
    </p:spTree>
    <p:extLst>
      <p:ext uri="{BB962C8B-B14F-4D97-AF65-F5344CB8AC3E}">
        <p14:creationId xmlns:p14="http://schemas.microsoft.com/office/powerpoint/2010/main" val="229392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6 </a:t>
            </a:r>
            <a:endParaRPr lang="en-US" dirty="0"/>
          </a:p>
        </p:txBody>
      </p:sp>
      <p:sp>
        <p:nvSpPr>
          <p:cNvPr id="3" name="Content Placeholder 2"/>
          <p:cNvSpPr>
            <a:spLocks noGrp="1"/>
          </p:cNvSpPr>
          <p:nvPr>
            <p:ph idx="1"/>
          </p:nvPr>
        </p:nvSpPr>
        <p:spPr>
          <a:xfrm>
            <a:off x="457200" y="2438400"/>
            <a:ext cx="8229600" cy="2667000"/>
          </a:xfrm>
        </p:spPr>
        <p:txBody>
          <a:bodyPr>
            <a:normAutofit/>
          </a:bodyPr>
          <a:lstStyle/>
          <a:p>
            <a:pPr marL="0" indent="0" algn="ctr">
              <a:buNone/>
            </a:pPr>
            <a:r>
              <a:rPr lang="en-US" sz="6600" dirty="0" smtClean="0">
                <a:latin typeface="Garamond" charset="0"/>
                <a:ea typeface="Garamond" charset="0"/>
                <a:cs typeface="Garamond" charset="0"/>
              </a:rPr>
              <a:t>Be critical consumers of scholarly knowledge</a:t>
            </a:r>
            <a:endParaRPr lang="en-US" sz="6600" dirty="0">
              <a:latin typeface="Garamond" charset="0"/>
              <a:ea typeface="Garamond" charset="0"/>
              <a:cs typeface="Garamond" charset="0"/>
            </a:endParaRPr>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p.90</a:t>
            </a:r>
            <a:endParaRPr lang="en-US" sz="1400" dirty="0"/>
          </a:p>
        </p:txBody>
      </p:sp>
    </p:spTree>
    <p:extLst>
      <p:ext uri="{BB962C8B-B14F-4D97-AF65-F5344CB8AC3E}">
        <p14:creationId xmlns:p14="http://schemas.microsoft.com/office/powerpoint/2010/main" val="344941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Transformative Pedagogy in Teacher Education</a:t>
            </a:r>
            <a:endParaRPr lang="en-US" dirty="0"/>
          </a:p>
        </p:txBody>
      </p:sp>
      <p:sp>
        <p:nvSpPr>
          <p:cNvPr id="3" name="Content Placeholder 2"/>
          <p:cNvSpPr>
            <a:spLocks noGrp="1"/>
          </p:cNvSpPr>
          <p:nvPr>
            <p:ph idx="1"/>
          </p:nvPr>
        </p:nvSpPr>
        <p:spPr>
          <a:xfrm>
            <a:off x="457200" y="2133601"/>
            <a:ext cx="8229600" cy="2895600"/>
          </a:xfrm>
        </p:spPr>
        <p:txBody>
          <a:bodyPr>
            <a:noAutofit/>
          </a:bodyPr>
          <a:lstStyle/>
          <a:p>
            <a:pPr marL="0" indent="0">
              <a:buNone/>
            </a:pPr>
            <a:r>
              <a:rPr lang="en-US" sz="4000" dirty="0"/>
              <a:t>T</a:t>
            </a:r>
            <a:r>
              <a:rPr lang="en-US" sz="4000" dirty="0" smtClean="0"/>
              <a:t>ransforming </a:t>
            </a:r>
            <a:r>
              <a:rPr lang="en-US" sz="4000" dirty="0"/>
              <a:t>mathematics teachers’ beliefs and dispositions needs to begin </a:t>
            </a:r>
            <a:r>
              <a:rPr lang="en-US" sz="4000" dirty="0" smtClean="0"/>
              <a:t>with transforming </a:t>
            </a:r>
            <a:r>
              <a:rPr lang="en-US" sz="4000" dirty="0"/>
              <a:t>teacher educators’ actions in colleges and schools of </a:t>
            </a:r>
            <a:r>
              <a:rPr lang="en-US" sz="4000" dirty="0" smtClean="0"/>
              <a:t>education. </a:t>
            </a:r>
            <a:endParaRPr lang="en-US" sz="4000" dirty="0"/>
          </a:p>
        </p:txBody>
      </p:sp>
      <p:sp>
        <p:nvSpPr>
          <p:cNvPr id="4" name="TextBox 3"/>
          <p:cNvSpPr txBox="1"/>
          <p:nvPr/>
        </p:nvSpPr>
        <p:spPr>
          <a:xfrm>
            <a:off x="3505200" y="6172200"/>
            <a:ext cx="5486400" cy="523220"/>
          </a:xfrm>
          <a:prstGeom prst="rect">
            <a:avLst/>
          </a:prstGeom>
          <a:noFill/>
        </p:spPr>
        <p:txBody>
          <a:bodyPr wrap="square" rtlCol="0">
            <a:spAutoFit/>
          </a:bodyPr>
          <a:lstStyle/>
          <a:p>
            <a:pPr algn="r"/>
            <a:r>
              <a:rPr lang="en-US" sz="1400" dirty="0" smtClean="0"/>
              <a:t>Jacqueline Leonard, University of Colorado Denver, Denver Colorado  </a:t>
            </a:r>
          </a:p>
          <a:p>
            <a:pPr algn="r"/>
            <a:r>
              <a:rPr lang="en-US" sz="1400" dirty="0" smtClean="0"/>
              <a:t>Brian R. Evans, Pace University, New York New York, Chapter 7 p.103</a:t>
            </a:r>
            <a:endParaRPr lang="en-US" sz="1400" dirty="0"/>
          </a:p>
        </p:txBody>
      </p:sp>
    </p:spTree>
    <p:extLst>
      <p:ext uri="{BB962C8B-B14F-4D97-AF65-F5344CB8AC3E}">
        <p14:creationId xmlns:p14="http://schemas.microsoft.com/office/powerpoint/2010/main" val="3826078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Transformative Pedagogy in Teacher Education</a:t>
            </a:r>
            <a:endParaRPr lang="en-US" dirty="0"/>
          </a:p>
        </p:txBody>
      </p:sp>
      <p:sp>
        <p:nvSpPr>
          <p:cNvPr id="3" name="Content Placeholder 2"/>
          <p:cNvSpPr>
            <a:spLocks noGrp="1"/>
          </p:cNvSpPr>
          <p:nvPr>
            <p:ph idx="1"/>
          </p:nvPr>
        </p:nvSpPr>
        <p:spPr>
          <a:xfrm>
            <a:off x="457200" y="2133601"/>
            <a:ext cx="8229600" cy="2895600"/>
          </a:xfrm>
        </p:spPr>
        <p:txBody>
          <a:bodyPr>
            <a:noAutofit/>
          </a:bodyPr>
          <a:lstStyle/>
          <a:p>
            <a:pPr marL="0" indent="0">
              <a:buNone/>
            </a:pPr>
            <a:r>
              <a:rPr lang="en-US" sz="2800" dirty="0" smtClean="0"/>
              <a:t>Research</a:t>
            </a:r>
            <a:r>
              <a:rPr lang="en-US" sz="2800" dirty="0"/>
              <a:t> </a:t>
            </a:r>
            <a:r>
              <a:rPr lang="en-US" sz="2800" dirty="0" smtClean="0"/>
              <a:t>has </a:t>
            </a:r>
            <a:r>
              <a:rPr lang="en-US" sz="2800" dirty="0"/>
              <a:t>demonstrated that preservice teachers more readily take up beliefs, attitudes, </a:t>
            </a:r>
            <a:r>
              <a:rPr lang="en-US" sz="2800" dirty="0" smtClean="0"/>
              <a:t>actions, and </a:t>
            </a:r>
            <a:r>
              <a:rPr lang="en-US" sz="2800" dirty="0"/>
              <a:t>pedagogies that embrace an equity and social </a:t>
            </a:r>
            <a:r>
              <a:rPr lang="en-US" sz="2800" dirty="0" smtClean="0"/>
              <a:t>justice perspective </a:t>
            </a:r>
            <a:r>
              <a:rPr lang="en-US" sz="2800" dirty="0"/>
              <a:t>if these </a:t>
            </a:r>
            <a:r>
              <a:rPr lang="en-US" sz="2800" dirty="0" smtClean="0"/>
              <a:t>perspectives are </a:t>
            </a:r>
            <a:r>
              <a:rPr lang="en-US" sz="2800" dirty="0"/>
              <a:t>a consistent theme across all or most of the courses in their teacher education </a:t>
            </a:r>
            <a:r>
              <a:rPr lang="en-US" sz="2800" dirty="0" smtClean="0"/>
              <a:t>program.</a:t>
            </a:r>
            <a:endParaRPr lang="en-US" sz="2800" dirty="0"/>
          </a:p>
        </p:txBody>
      </p:sp>
      <p:sp>
        <p:nvSpPr>
          <p:cNvPr id="7" name="Rectangle 6"/>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p.90</a:t>
            </a:r>
            <a:endParaRPr lang="en-US" sz="1400" dirty="0"/>
          </a:p>
        </p:txBody>
      </p:sp>
    </p:spTree>
    <p:extLst>
      <p:ext uri="{BB962C8B-B14F-4D97-AF65-F5344CB8AC3E}">
        <p14:creationId xmlns:p14="http://schemas.microsoft.com/office/powerpoint/2010/main" val="949331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start </a:t>
            </a:r>
            <a:r>
              <a:rPr lang="en-US" dirty="0" err="1" smtClean="0"/>
              <a:t>TMfSJ</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sz="4800" dirty="0" smtClean="0"/>
              <a:t>It takes time</a:t>
            </a:r>
          </a:p>
          <a:p>
            <a:r>
              <a:rPr lang="en-US" sz="4800" dirty="0" smtClean="0"/>
              <a:t>Be patient with yourself</a:t>
            </a:r>
          </a:p>
          <a:p>
            <a:r>
              <a:rPr lang="en-US" sz="4800" dirty="0" smtClean="0"/>
              <a:t>Be aware that students will think it strange to be asked to use mathematics to study their own lives</a:t>
            </a:r>
          </a:p>
          <a:p>
            <a:pPr marL="0" indent="0">
              <a:buNone/>
            </a:pPr>
            <a:endParaRPr lang="en-US" dirty="0"/>
          </a:p>
          <a:p>
            <a:pPr marL="0" indent="0">
              <a:buNone/>
            </a:pPr>
            <a:endParaRPr lang="en-US" dirty="0"/>
          </a:p>
        </p:txBody>
      </p:sp>
      <p:sp>
        <p:nvSpPr>
          <p:cNvPr id="6" name="Rectangle 5"/>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66</a:t>
            </a:r>
            <a:endParaRPr lang="en-US" sz="1400" dirty="0"/>
          </a:p>
        </p:txBody>
      </p:sp>
    </p:spTree>
    <p:extLst>
      <p:ext uri="{BB962C8B-B14F-4D97-AF65-F5344CB8AC3E}">
        <p14:creationId xmlns:p14="http://schemas.microsoft.com/office/powerpoint/2010/main" val="892068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8419"/>
            <a:ext cx="8229600" cy="4221162"/>
          </a:xfrm>
        </p:spPr>
        <p:txBody>
          <a:bodyPr>
            <a:normAutofit/>
          </a:bodyPr>
          <a:lstStyle/>
          <a:p>
            <a:pPr algn="l"/>
            <a:r>
              <a:rPr lang="en-US" dirty="0" smtClean="0"/>
              <a:t>How do you create classrooms that engage students in critical mathematics?</a:t>
            </a:r>
            <a:endParaRPr lang="en-US" dirty="0"/>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66</a:t>
            </a:r>
            <a:endParaRPr lang="en-US" sz="1400" dirty="0"/>
          </a:p>
        </p:txBody>
      </p:sp>
    </p:spTree>
    <p:extLst>
      <p:ext uri="{BB962C8B-B14F-4D97-AF65-F5344CB8AC3E}">
        <p14:creationId xmlns:p14="http://schemas.microsoft.com/office/powerpoint/2010/main" val="698823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8419"/>
            <a:ext cx="8229600" cy="4221162"/>
          </a:xfrm>
        </p:spPr>
        <p:txBody>
          <a:bodyPr>
            <a:normAutofit/>
          </a:bodyPr>
          <a:lstStyle/>
          <a:p>
            <a:pPr algn="l"/>
            <a:r>
              <a:rPr lang="en-US" dirty="0" smtClean="0"/>
              <a:t>Where do you get these projects and units?</a:t>
            </a:r>
            <a:endParaRPr lang="en-US" dirty="0"/>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67</a:t>
            </a:r>
            <a:endParaRPr lang="en-US" sz="1400" dirty="0"/>
          </a:p>
        </p:txBody>
      </p:sp>
    </p:spTree>
    <p:extLst>
      <p:ext uri="{BB962C8B-B14F-4D97-AF65-F5344CB8AC3E}">
        <p14:creationId xmlns:p14="http://schemas.microsoft.com/office/powerpoint/2010/main" val="737424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6474023"/>
            <a:ext cx="7792022" cy="307777"/>
          </a:xfrm>
          <a:prstGeom prst="rect">
            <a:avLst/>
          </a:prstGeom>
        </p:spPr>
        <p:txBody>
          <a:bodyPr wrap="square">
            <a:spAutoFit/>
          </a:bodyPr>
          <a:lstStyle/>
          <a:p>
            <a:pPr algn="r"/>
            <a:r>
              <a:rPr lang="en-US" sz="1400" i="1" dirty="0" smtClean="0"/>
              <a:t>Lidia Gonzalez, City University of New York </a:t>
            </a:r>
            <a:r>
              <a:rPr lang="mr-IN" sz="1400" i="1" dirty="0" smtClean="0"/>
              <a:t>–</a:t>
            </a:r>
            <a:r>
              <a:rPr lang="en-US" sz="1400" i="1" dirty="0" smtClean="0"/>
              <a:t> York College, New  York, New </a:t>
            </a:r>
            <a:r>
              <a:rPr lang="en-US" sz="1400" i="1" dirty="0"/>
              <a:t>York, Chapter 9 </a:t>
            </a:r>
            <a:r>
              <a:rPr lang="en-US" sz="1400" i="1" dirty="0" smtClean="0"/>
              <a:t>p.130</a:t>
            </a:r>
            <a:endParaRPr lang="en-US" sz="1400" dirty="0"/>
          </a:p>
        </p:txBody>
      </p:sp>
      <p:pic>
        <p:nvPicPr>
          <p:cNvPr id="7" name="Picture 6"/>
          <p:cNvPicPr>
            <a:picLocks noChangeAspect="1"/>
          </p:cNvPicPr>
          <p:nvPr/>
        </p:nvPicPr>
        <p:blipFill>
          <a:blip r:embed="rId3"/>
          <a:stretch>
            <a:fillRect/>
          </a:stretch>
        </p:blipFill>
        <p:spPr>
          <a:xfrm>
            <a:off x="495300" y="274637"/>
            <a:ext cx="4533900" cy="5974579"/>
          </a:xfrm>
          <a:prstGeom prst="rect">
            <a:avLst/>
          </a:prstGeom>
        </p:spPr>
      </p:pic>
    </p:spTree>
    <p:extLst>
      <p:ext uri="{BB962C8B-B14F-4D97-AF65-F5344CB8AC3E}">
        <p14:creationId xmlns:p14="http://schemas.microsoft.com/office/powerpoint/2010/main" val="1856426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4144962"/>
          </a:xfrm>
        </p:spPr>
        <p:txBody>
          <a:bodyPr>
            <a:normAutofit/>
          </a:bodyPr>
          <a:lstStyle/>
          <a:p>
            <a:pPr algn="l"/>
            <a:r>
              <a:rPr lang="en-US" dirty="0" smtClean="0"/>
              <a:t>So how do you get students to talk seriously about their lives?  Why should they trust you/me especially if you’re not from their community?</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5" name="Rectangle 4"/>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68</a:t>
            </a:r>
            <a:endParaRPr lang="en-US" sz="1400" dirty="0"/>
          </a:p>
        </p:txBody>
      </p:sp>
    </p:spTree>
    <p:extLst>
      <p:ext uri="{BB962C8B-B14F-4D97-AF65-F5344CB8AC3E}">
        <p14:creationId xmlns:p14="http://schemas.microsoft.com/office/powerpoint/2010/main" val="115150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4144962"/>
          </a:xfrm>
        </p:spPr>
        <p:txBody>
          <a:bodyPr>
            <a:noAutofit/>
          </a:bodyPr>
          <a:lstStyle/>
          <a:p>
            <a:pPr algn="l"/>
            <a:r>
              <a:rPr lang="en-US" sz="2800" dirty="0" smtClean="0"/>
              <a:t>“</a:t>
            </a:r>
            <a:r>
              <a:rPr lang="en-US" sz="3200" dirty="0" smtClean="0"/>
              <a:t>These political relationships include </a:t>
            </a:r>
            <a:r>
              <a:rPr lang="en-US" sz="3200" dirty="0"/>
              <a:t>taking active political stands in solidarity with students and their communities </a:t>
            </a:r>
            <a:r>
              <a:rPr lang="en-US" sz="3200" dirty="0" smtClean="0"/>
              <a:t>about issues</a:t>
            </a:r>
            <a:r>
              <a:rPr lang="en-US" sz="3200" dirty="0"/>
              <a:t> </a:t>
            </a:r>
            <a:r>
              <a:rPr lang="en-US" sz="3200" dirty="0" smtClean="0"/>
              <a:t>that </a:t>
            </a:r>
            <a:r>
              <a:rPr lang="en-US" sz="3200" dirty="0"/>
              <a:t>matter</a:t>
            </a:r>
            <a:r>
              <a:rPr lang="en-US" sz="3200" dirty="0" smtClean="0"/>
              <a:t>.  </a:t>
            </a:r>
            <a:br>
              <a:rPr lang="en-US" sz="3200" dirty="0" smtClean="0"/>
            </a:br>
            <a:r>
              <a:rPr lang="en-US" sz="3200" dirty="0" smtClean="0"/>
              <a:t>Political </a:t>
            </a:r>
            <a:r>
              <a:rPr lang="en-US" sz="3200" dirty="0"/>
              <a:t>relationships also entail teachers sharing political analyses </a:t>
            </a:r>
            <a:r>
              <a:rPr lang="en-US" sz="3200" dirty="0" smtClean="0"/>
              <a:t>with students</a:t>
            </a:r>
            <a:r>
              <a:rPr lang="en-US" sz="3200" dirty="0"/>
              <a:t> </a:t>
            </a:r>
            <a:r>
              <a:rPr lang="en-US" sz="3200" dirty="0" smtClean="0"/>
              <a:t>as </a:t>
            </a:r>
            <a:r>
              <a:rPr lang="en-US" sz="3200" dirty="0"/>
              <a:t>much as possible. Finally, they include talking with students about social </a:t>
            </a:r>
            <a:r>
              <a:rPr lang="en-US" sz="3200" dirty="0" smtClean="0"/>
              <a:t>movements, involving </a:t>
            </a:r>
            <a:r>
              <a:rPr lang="en-US" sz="3200" dirty="0"/>
              <a:t>students themselves in studying injustice, and providing opportunities for them to join</a:t>
            </a:r>
            <a:br>
              <a:rPr lang="en-US" sz="3200" dirty="0"/>
            </a:br>
            <a:r>
              <a:rPr lang="en-US" sz="3200" dirty="0"/>
              <a:t>in struggles to change the unjust conditions. </a:t>
            </a:r>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68</a:t>
            </a:r>
            <a:endParaRPr lang="en-US" sz="1400" dirty="0"/>
          </a:p>
        </p:txBody>
      </p:sp>
    </p:spTree>
    <p:extLst>
      <p:ext uri="{BB962C8B-B14F-4D97-AF65-F5344CB8AC3E}">
        <p14:creationId xmlns:p14="http://schemas.microsoft.com/office/powerpoint/2010/main" val="1530673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noAutofit/>
          </a:bodyPr>
          <a:lstStyle/>
          <a:p>
            <a:r>
              <a:rPr lang="en-US" dirty="0" smtClean="0"/>
              <a:t>More than access to high-quality </a:t>
            </a:r>
            <a:r>
              <a:rPr lang="en-US" dirty="0"/>
              <a:t>m</a:t>
            </a:r>
            <a:r>
              <a:rPr lang="en-US" dirty="0" smtClean="0"/>
              <a:t>athematics </a:t>
            </a:r>
            <a:r>
              <a:rPr lang="en-US" dirty="0"/>
              <a:t>i</a:t>
            </a:r>
            <a:r>
              <a:rPr lang="en-US" dirty="0" smtClean="0"/>
              <a:t>nstruction</a:t>
            </a:r>
            <a:endParaRPr lang="en-US" dirty="0"/>
          </a:p>
        </p:txBody>
      </p:sp>
      <p:sp>
        <p:nvSpPr>
          <p:cNvPr id="4" name="TextBox 3"/>
          <p:cNvSpPr txBox="1"/>
          <p:nvPr/>
        </p:nvSpPr>
        <p:spPr>
          <a:xfrm>
            <a:off x="609600" y="3962400"/>
            <a:ext cx="8229600" cy="2585323"/>
          </a:xfrm>
          <a:prstGeom prst="rect">
            <a:avLst/>
          </a:prstGeom>
          <a:noFill/>
        </p:spPr>
        <p:txBody>
          <a:bodyPr wrap="square" rtlCol="0">
            <a:spAutoFit/>
          </a:bodyPr>
          <a:lstStyle/>
          <a:p>
            <a:r>
              <a:rPr lang="en-US" sz="5400" dirty="0" smtClean="0">
                <a:latin typeface="Mistral" panose="03090702030407020403" pitchFamily="66" charset="0"/>
              </a:rPr>
              <a:t> A way to address broader social, political and ideological issues in the classroom and our society.  </a:t>
            </a:r>
            <a:endParaRPr lang="en-US" sz="5400" dirty="0">
              <a:latin typeface="Mistral" panose="03090702030407020403" pitchFamily="66" charset="0"/>
            </a:endParaRPr>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latin typeface="Bauhaus 93" panose="04030905020B02020C02" pitchFamily="82" charset="0"/>
              </a:rPr>
              <a:t>Equity</a:t>
            </a:r>
            <a:endParaRPr lang="en-US" sz="5400" dirty="0">
              <a:latin typeface="Bauhaus 93" panose="04030905020B02020C02" pitchFamily="82" charset="0"/>
            </a:endParaRPr>
          </a:p>
        </p:txBody>
      </p:sp>
      <p:sp>
        <p:nvSpPr>
          <p:cNvPr id="7" name="Rectangle 6"/>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p.83</a:t>
            </a:r>
            <a:endParaRPr lang="en-US" sz="1400" dirty="0"/>
          </a:p>
        </p:txBody>
      </p:sp>
    </p:spTree>
    <p:extLst>
      <p:ext uri="{BB962C8B-B14F-4D97-AF65-F5344CB8AC3E}">
        <p14:creationId xmlns:p14="http://schemas.microsoft.com/office/powerpoint/2010/main" val="3195276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5287962"/>
          </a:xfrm>
        </p:spPr>
        <p:txBody>
          <a:bodyPr>
            <a:noAutofit/>
          </a:bodyPr>
          <a:lstStyle/>
          <a:p>
            <a:pPr algn="l"/>
            <a:r>
              <a:rPr lang="en-US" sz="4000" dirty="0" smtClean="0"/>
              <a:t>Develop Political Relationships?  Are you propagandizing young people?  Overly politicizing teaching?  Imposing your political views?</a:t>
            </a:r>
            <a:endParaRPr lang="en-US" sz="4000" dirty="0"/>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 68-70</a:t>
            </a:r>
            <a:endParaRPr lang="en-US" sz="1400" dirty="0"/>
          </a:p>
        </p:txBody>
      </p:sp>
    </p:spTree>
    <p:extLst>
      <p:ext uri="{BB962C8B-B14F-4D97-AF65-F5344CB8AC3E}">
        <p14:creationId xmlns:p14="http://schemas.microsoft.com/office/powerpoint/2010/main" val="2113567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5287962"/>
          </a:xfrm>
        </p:spPr>
        <p:txBody>
          <a:bodyPr>
            <a:noAutofit/>
          </a:bodyPr>
          <a:lstStyle/>
          <a:p>
            <a:r>
              <a:rPr lang="en-US" sz="4000" dirty="0" smtClean="0"/>
              <a:t>“It </a:t>
            </a:r>
            <a:r>
              <a:rPr lang="en-US" sz="4000" dirty="0"/>
              <a:t>is impossible to live, let alone exist, without risks</a:t>
            </a:r>
            <a:r>
              <a:rPr lang="en-US" sz="4000" dirty="0" smtClean="0"/>
              <a:t>.” - </a:t>
            </a:r>
            <a:r>
              <a:rPr lang="en-US" sz="4000" dirty="0"/>
              <a:t>Paulo </a:t>
            </a:r>
            <a:r>
              <a:rPr lang="en-US" sz="4000" dirty="0" smtClean="0"/>
              <a:t>Freire’s</a:t>
            </a:r>
            <a:endParaRPr lang="en-US" sz="4000" dirty="0"/>
          </a:p>
        </p:txBody>
      </p:sp>
      <p:sp>
        <p:nvSpPr>
          <p:cNvPr id="5" name="Rectangle 4"/>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p.70</a:t>
            </a:r>
            <a:endParaRPr lang="en-US" sz="1400" dirty="0"/>
          </a:p>
        </p:txBody>
      </p:sp>
    </p:spTree>
    <p:extLst>
      <p:ext uri="{BB962C8B-B14F-4D97-AF65-F5344CB8AC3E}">
        <p14:creationId xmlns:p14="http://schemas.microsoft.com/office/powerpoint/2010/main" val="4131253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5287962"/>
          </a:xfrm>
        </p:spPr>
        <p:txBody>
          <a:bodyPr>
            <a:noAutofit/>
          </a:bodyPr>
          <a:lstStyle/>
          <a:p>
            <a:r>
              <a:rPr lang="en-US" sz="4000" dirty="0" smtClean="0"/>
              <a:t>Teach students to NOT accept our views without questioning nor to accept surface-level explanations of complicated issues.  </a:t>
            </a:r>
            <a:endParaRPr lang="en-US" sz="4000" dirty="0"/>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p.70</a:t>
            </a:r>
            <a:endParaRPr lang="en-US" sz="1400" dirty="0"/>
          </a:p>
        </p:txBody>
      </p:sp>
    </p:spTree>
    <p:extLst>
      <p:ext uri="{BB962C8B-B14F-4D97-AF65-F5344CB8AC3E}">
        <p14:creationId xmlns:p14="http://schemas.microsoft.com/office/powerpoint/2010/main" val="1141540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4400" dirty="0"/>
              <a:t>“The best way to accomplish those things that are impossible today is to do </a:t>
            </a:r>
            <a:r>
              <a:rPr lang="en-US" sz="4400" dirty="0" smtClean="0"/>
              <a:t>today whatever </a:t>
            </a:r>
            <a:r>
              <a:rPr lang="en-US" sz="4400" dirty="0"/>
              <a:t>is possible</a:t>
            </a:r>
            <a:r>
              <a:rPr lang="en-US" sz="4400" dirty="0" smtClean="0"/>
              <a:t>”  </a:t>
            </a:r>
          </a:p>
          <a:p>
            <a:pPr marL="0" indent="0" algn="r">
              <a:buNone/>
            </a:pPr>
            <a:r>
              <a:rPr lang="mr-IN" sz="4000" dirty="0" smtClean="0"/>
              <a:t>–</a:t>
            </a:r>
            <a:r>
              <a:rPr lang="en-US" sz="4000" dirty="0" smtClean="0"/>
              <a:t> Paulo Freire</a:t>
            </a:r>
            <a:endParaRPr lang="en-US" sz="4000" dirty="0"/>
          </a:p>
          <a:p>
            <a:pPr marL="0" indent="0">
              <a:buNone/>
            </a:pPr>
            <a:endParaRPr lang="en-US" dirty="0"/>
          </a:p>
        </p:txBody>
      </p:sp>
      <p:sp>
        <p:nvSpPr>
          <p:cNvPr id="4" name="Rectangle 3"/>
          <p:cNvSpPr/>
          <p:nvPr/>
        </p:nvSpPr>
        <p:spPr>
          <a:xfrm>
            <a:off x="2362200" y="6553200"/>
            <a:ext cx="6540061" cy="307777"/>
          </a:xfrm>
          <a:prstGeom prst="rect">
            <a:avLst/>
          </a:prstGeom>
        </p:spPr>
        <p:txBody>
          <a:bodyPr wrap="square">
            <a:spAutoFit/>
          </a:bodyPr>
          <a:lstStyle/>
          <a:p>
            <a:pPr algn="r"/>
            <a:r>
              <a:rPr lang="en-US" sz="1400" i="1" dirty="0" smtClean="0"/>
              <a:t>Eric (Rico) </a:t>
            </a:r>
            <a:r>
              <a:rPr lang="en-US" sz="1400" i="1" dirty="0" err="1" smtClean="0"/>
              <a:t>Gutstein</a:t>
            </a:r>
            <a:r>
              <a:rPr lang="en-US" sz="1400" i="1" dirty="0" smtClean="0"/>
              <a:t>, University of Illinois at Chicago, Chicago Illinois, Chapter 5 p.76</a:t>
            </a:r>
            <a:endParaRPr lang="en-US" sz="1400" dirty="0"/>
          </a:p>
        </p:txBody>
      </p:sp>
    </p:spTree>
    <p:extLst>
      <p:ext uri="{BB962C8B-B14F-4D97-AF65-F5344CB8AC3E}">
        <p14:creationId xmlns:p14="http://schemas.microsoft.com/office/powerpoint/2010/main" val="856519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07223"/>
          </a:xfrm>
        </p:spPr>
        <p:txBody>
          <a:bodyPr>
            <a:normAutofit/>
          </a:bodyPr>
          <a:lstStyle/>
          <a:p>
            <a:pPr marL="0" indent="0">
              <a:buNone/>
            </a:pPr>
            <a:r>
              <a:rPr lang="en-US" sz="2600" dirty="0" smtClean="0"/>
              <a:t>“A </a:t>
            </a:r>
            <a:r>
              <a:rPr lang="en-US" sz="2600" dirty="0"/>
              <a:t>new world order is urgently needed. Our hopes for the </a:t>
            </a:r>
            <a:r>
              <a:rPr lang="en-US" sz="2600" dirty="0" smtClean="0"/>
              <a:t>future depend on learning—critically—the </a:t>
            </a:r>
            <a:r>
              <a:rPr lang="en-US" sz="2600" dirty="0"/>
              <a:t>lessons of the past. </a:t>
            </a:r>
            <a:r>
              <a:rPr lang="en-US" sz="2600" dirty="0" smtClean="0"/>
              <a:t>We </a:t>
            </a:r>
            <a:r>
              <a:rPr lang="en-US" sz="2600" dirty="0"/>
              <a:t>must assume a </a:t>
            </a:r>
            <a:r>
              <a:rPr lang="en-US" sz="2600" dirty="0" err="1"/>
              <a:t>transdisciplinarian</a:t>
            </a:r>
            <a:r>
              <a:rPr lang="en-US" sz="2600" dirty="0"/>
              <a:t> posture, and we need to look </a:t>
            </a:r>
            <a:r>
              <a:rPr lang="en-US" sz="2600" dirty="0" smtClean="0"/>
              <a:t>at all </a:t>
            </a:r>
            <a:r>
              <a:rPr lang="en-US" sz="2600" dirty="0"/>
              <a:t>development and modes of understanding in different cultural environments, </a:t>
            </a:r>
            <a:r>
              <a:rPr lang="en-US" sz="2600" dirty="0" smtClean="0"/>
              <a:t>in different traditions—that </a:t>
            </a:r>
            <a:r>
              <a:rPr lang="en-US" sz="2600" dirty="0"/>
              <a:t>is, we must assume a transcultural </a:t>
            </a:r>
            <a:r>
              <a:rPr lang="en-US" sz="2600" dirty="0" smtClean="0"/>
              <a:t>posture.  This </a:t>
            </a:r>
            <a:r>
              <a:rPr lang="en-US" sz="2600" dirty="0"/>
              <a:t>new posture may restore </a:t>
            </a:r>
            <a:r>
              <a:rPr lang="en-US" sz="2600" dirty="0" smtClean="0"/>
              <a:t>to mathematics </a:t>
            </a:r>
            <a:r>
              <a:rPr lang="en-US" sz="2600" dirty="0"/>
              <a:t>its characteristic </a:t>
            </a:r>
            <a:r>
              <a:rPr lang="en-US" sz="2600" dirty="0" smtClean="0"/>
              <a:t>of being </a:t>
            </a:r>
            <a:r>
              <a:rPr lang="en-US" sz="2600" dirty="0"/>
              <a:t>the most universal mode of thought and may allow it </a:t>
            </a:r>
            <a:r>
              <a:rPr lang="en-US" sz="2600" dirty="0" smtClean="0"/>
              <a:t>to face the most </a:t>
            </a:r>
            <a:r>
              <a:rPr lang="en-US" sz="2600" dirty="0"/>
              <a:t>universal problem facing humanity, which is </a:t>
            </a:r>
            <a:r>
              <a:rPr lang="en-US" sz="2600" i="1" dirty="0"/>
              <a:t>survival with dignity.</a:t>
            </a:r>
          </a:p>
          <a:p>
            <a:pPr marL="0" indent="0">
              <a:buNone/>
            </a:pPr>
            <a:endParaRPr lang="en-US" dirty="0"/>
          </a:p>
          <a:p>
            <a:pPr marL="0" indent="0">
              <a:buNone/>
            </a:pPr>
            <a:endParaRPr lang="en-US" dirty="0"/>
          </a:p>
        </p:txBody>
      </p:sp>
      <p:sp>
        <p:nvSpPr>
          <p:cNvPr id="6" name="Rectangle 5"/>
          <p:cNvSpPr/>
          <p:nvPr/>
        </p:nvSpPr>
        <p:spPr>
          <a:xfrm>
            <a:off x="1143000" y="6400800"/>
            <a:ext cx="7911661" cy="307777"/>
          </a:xfrm>
          <a:prstGeom prst="rect">
            <a:avLst/>
          </a:prstGeom>
        </p:spPr>
        <p:txBody>
          <a:bodyPr wrap="square">
            <a:spAutoFit/>
          </a:bodyPr>
          <a:lstStyle/>
          <a:p>
            <a:pPr algn="r"/>
            <a:r>
              <a:rPr lang="en-US" sz="1400" i="1" dirty="0" err="1" smtClean="0"/>
              <a:t>Ubiratan</a:t>
            </a:r>
            <a:r>
              <a:rPr lang="en-US" sz="1400" i="1" dirty="0" smtClean="0"/>
              <a:t> </a:t>
            </a:r>
            <a:r>
              <a:rPr lang="en-US" sz="1400" i="1" dirty="0" err="1" smtClean="0"/>
              <a:t>D’Ambrosio</a:t>
            </a:r>
            <a:r>
              <a:rPr lang="en-US" sz="1400" i="1" dirty="0" smtClean="0"/>
              <a:t>, State University of Campinas, </a:t>
            </a:r>
            <a:r>
              <a:rPr lang="en-US" sz="1400" dirty="0" smtClean="0">
                <a:latin typeface="Times" charset="0"/>
              </a:rPr>
              <a:t>São </a:t>
            </a:r>
            <a:r>
              <a:rPr lang="en-US" sz="1400" i="1" dirty="0" smtClean="0"/>
              <a:t>Paulo, Brazil (Emeritus), Chapter 14 p. 210</a:t>
            </a:r>
            <a:endParaRPr lang="en-US" sz="1400" dirty="0"/>
          </a:p>
        </p:txBody>
      </p:sp>
    </p:spTree>
    <p:extLst>
      <p:ext uri="{BB962C8B-B14F-4D97-AF65-F5344CB8AC3E}">
        <p14:creationId xmlns:p14="http://schemas.microsoft.com/office/powerpoint/2010/main" val="115150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6715" y="273784"/>
            <a:ext cx="4192485" cy="1631216"/>
          </a:xfrm>
          <a:prstGeom prst="rect">
            <a:avLst/>
          </a:prstGeom>
          <a:solidFill>
            <a:schemeClr val="tx1"/>
          </a:solidFill>
          <a:ln>
            <a:solidFill>
              <a:schemeClr val="tx1"/>
            </a:solidFill>
          </a:ln>
        </p:spPr>
        <p:txBody>
          <a:bodyPr wrap="square">
            <a:spAutoFit/>
          </a:bodyPr>
          <a:lstStyle/>
          <a:p>
            <a:pPr algn="ctr"/>
            <a:r>
              <a:rPr lang="en-US" sz="2800" b="1" dirty="0">
                <a:solidFill>
                  <a:schemeClr val="tx2">
                    <a:lumMod val="60000"/>
                    <a:lumOff val="40000"/>
                  </a:schemeClr>
                </a:solidFill>
              </a:rPr>
              <a:t>Teaching Mathematics for</a:t>
            </a:r>
          </a:p>
          <a:p>
            <a:pPr algn="ctr"/>
            <a:r>
              <a:rPr lang="en-US" sz="4800" b="1" dirty="0">
                <a:solidFill>
                  <a:schemeClr val="bg1"/>
                </a:solidFill>
              </a:rPr>
              <a:t>Social Justice</a:t>
            </a:r>
          </a:p>
          <a:p>
            <a:pPr algn="ctr"/>
            <a:r>
              <a:rPr lang="en-US" sz="2400" dirty="0">
                <a:solidFill>
                  <a:schemeClr val="bg1"/>
                </a:solidFill>
              </a:rPr>
              <a:t>Conversations with Educators</a:t>
            </a:r>
          </a:p>
        </p:txBody>
      </p:sp>
      <p:pic>
        <p:nvPicPr>
          <p:cNvPr id="7" name="Picture 6"/>
          <p:cNvPicPr>
            <a:picLocks noChangeAspect="1"/>
          </p:cNvPicPr>
          <p:nvPr/>
        </p:nvPicPr>
        <p:blipFill rotWithShape="1">
          <a:blip r:embed="rId3"/>
          <a:srcRect l="4705" t="23236" r="5222" b="8993"/>
          <a:stretch/>
        </p:blipFill>
        <p:spPr>
          <a:xfrm>
            <a:off x="4646715" y="1981200"/>
            <a:ext cx="4192485" cy="4495800"/>
          </a:xfrm>
          <a:prstGeom prst="rect">
            <a:avLst/>
          </a:prstGeom>
        </p:spPr>
      </p:pic>
      <p:pic>
        <p:nvPicPr>
          <p:cNvPr id="8" name="Picture 7"/>
          <p:cNvPicPr>
            <a:picLocks noChangeAspect="1"/>
          </p:cNvPicPr>
          <p:nvPr/>
        </p:nvPicPr>
        <p:blipFill rotWithShape="1">
          <a:blip r:embed="rId3"/>
          <a:srcRect l="60060" t="68865" r="5222" b="17192"/>
          <a:stretch/>
        </p:blipFill>
        <p:spPr>
          <a:xfrm>
            <a:off x="4708634" y="5029200"/>
            <a:ext cx="1615966" cy="924912"/>
          </a:xfrm>
          <a:prstGeom prst="rect">
            <a:avLst/>
          </a:prstGeom>
        </p:spPr>
      </p:pic>
      <p:sp>
        <p:nvSpPr>
          <p:cNvPr id="9" name="Text Placeholder 4"/>
          <p:cNvSpPr txBox="1">
            <a:spLocks/>
          </p:cNvSpPr>
          <p:nvPr/>
        </p:nvSpPr>
        <p:spPr>
          <a:xfrm>
            <a:off x="425809" y="1752600"/>
            <a:ext cx="3688991" cy="510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charset="0"/>
              <a:buChar char="•"/>
            </a:pPr>
            <a:r>
              <a:rPr lang="en-US" sz="2200" i="1" dirty="0" smtClean="0">
                <a:solidFill>
                  <a:schemeClr val="tx1"/>
                </a:solidFill>
              </a:rPr>
              <a:t>How might teachers begin to teach mathematics for social justice?  How might teacher educators begin to teach teachers how to teach mathematics for social justice?</a:t>
            </a:r>
            <a:endParaRPr lang="en-US" sz="2200" dirty="0" smtClean="0">
              <a:solidFill>
                <a:schemeClr val="tx1"/>
              </a:solidFill>
            </a:endParaRPr>
          </a:p>
          <a:p>
            <a:pPr marL="342900" indent="-342900" algn="l">
              <a:buFont typeface="Arial" charset="0"/>
              <a:buChar char="•"/>
            </a:pPr>
            <a:r>
              <a:rPr lang="en-US" sz="2200" i="1" dirty="0" smtClean="0">
                <a:solidFill>
                  <a:schemeClr val="tx1"/>
                </a:solidFill>
              </a:rPr>
              <a:t>How might teaching mathematics for social justice "look like?"</a:t>
            </a:r>
            <a:endParaRPr lang="en-US" sz="2200" dirty="0" smtClean="0">
              <a:solidFill>
                <a:schemeClr val="tx1"/>
              </a:solidFill>
            </a:endParaRPr>
          </a:p>
          <a:p>
            <a:pPr marL="342900" indent="-342900" algn="l">
              <a:buFont typeface="Arial" charset="0"/>
              <a:buChar char="•"/>
            </a:pPr>
            <a:r>
              <a:rPr lang="en-US" sz="2200" i="1" dirty="0" smtClean="0">
                <a:solidFill>
                  <a:schemeClr val="tx1"/>
                </a:solidFill>
              </a:rPr>
              <a:t>How can mathematics be re-envisioned as a means to create a more socially just world?</a:t>
            </a:r>
            <a:endParaRPr lang="en-US" sz="2200" dirty="0">
              <a:solidFill>
                <a:schemeClr val="tx1"/>
              </a:solidFill>
            </a:endParaRPr>
          </a:p>
        </p:txBody>
      </p:sp>
      <p:sp>
        <p:nvSpPr>
          <p:cNvPr id="3" name="Rectangle 2"/>
          <p:cNvSpPr/>
          <p:nvPr/>
        </p:nvSpPr>
        <p:spPr>
          <a:xfrm>
            <a:off x="381630" y="137255"/>
            <a:ext cx="3590663" cy="1569660"/>
          </a:xfrm>
          <a:prstGeom prst="rect">
            <a:avLst/>
          </a:prstGeom>
          <a:noFill/>
        </p:spPr>
        <p:txBody>
          <a:bodyPr wrap="none" lIns="91440" tIns="45720" rIns="91440" bIns="45720">
            <a:spAutoFit/>
          </a:bodyPr>
          <a:lstStyle/>
          <a:p>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Reflection </a:t>
            </a:r>
          </a:p>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34224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838200"/>
            <a:ext cx="4038600" cy="1015663"/>
          </a:xfrm>
          <a:prstGeom prst="rect">
            <a:avLst/>
          </a:prstGeom>
          <a:solidFill>
            <a:schemeClr val="tx1"/>
          </a:solidFill>
          <a:ln>
            <a:solidFill>
              <a:schemeClr val="tx1"/>
            </a:solidFill>
          </a:ln>
        </p:spPr>
        <p:txBody>
          <a:bodyPr wrap="square">
            <a:spAutoFit/>
          </a:bodyPr>
          <a:lstStyle/>
          <a:p>
            <a:pPr algn="ctr"/>
            <a:r>
              <a:rPr lang="en-US" sz="2000" b="1" dirty="0">
                <a:solidFill>
                  <a:schemeClr val="tx2">
                    <a:lumMod val="60000"/>
                    <a:lumOff val="40000"/>
                  </a:schemeClr>
                </a:solidFill>
              </a:rPr>
              <a:t>Teaching Mathematics for</a:t>
            </a:r>
          </a:p>
          <a:p>
            <a:pPr algn="ctr"/>
            <a:r>
              <a:rPr lang="en-US" sz="2000" b="1" dirty="0">
                <a:solidFill>
                  <a:schemeClr val="bg1"/>
                </a:solidFill>
              </a:rPr>
              <a:t>Social Justice</a:t>
            </a:r>
          </a:p>
          <a:p>
            <a:pPr algn="ctr"/>
            <a:r>
              <a:rPr lang="en-US" sz="2000" dirty="0">
                <a:solidFill>
                  <a:schemeClr val="bg1"/>
                </a:solidFill>
              </a:rPr>
              <a:t>Conversations with Educators</a:t>
            </a:r>
          </a:p>
        </p:txBody>
      </p:sp>
      <p:sp>
        <p:nvSpPr>
          <p:cNvPr id="15" name="Rectangle 14"/>
          <p:cNvSpPr/>
          <p:nvPr/>
        </p:nvSpPr>
        <p:spPr>
          <a:xfrm>
            <a:off x="567664" y="1958369"/>
            <a:ext cx="3200400" cy="3416320"/>
          </a:xfrm>
          <a:prstGeom prst="rect">
            <a:avLst/>
          </a:prstGeom>
        </p:spPr>
        <p:txBody>
          <a:bodyPr wrap="square">
            <a:spAutoFit/>
          </a:bodyPr>
          <a:lstStyle/>
          <a:p>
            <a:r>
              <a:rPr lang="en-US" b="1" dirty="0" smtClean="0"/>
              <a:t>Diana </a:t>
            </a:r>
            <a:r>
              <a:rPr lang="en-US" b="1" dirty="0"/>
              <a:t>Ceja </a:t>
            </a:r>
            <a:endParaRPr lang="en-US" b="1" dirty="0" smtClean="0"/>
          </a:p>
          <a:p>
            <a:r>
              <a:rPr lang="en-US" dirty="0" smtClean="0"/>
              <a:t>Immediate Past President</a:t>
            </a:r>
            <a:endParaRPr lang="en-US" dirty="0"/>
          </a:p>
          <a:p>
            <a:r>
              <a:rPr lang="en-US" b="1" dirty="0">
                <a:solidFill>
                  <a:srgbClr val="FFC000"/>
                </a:solidFill>
              </a:rPr>
              <a:t>@imathination</a:t>
            </a:r>
          </a:p>
          <a:p>
            <a:endParaRPr lang="en-US" dirty="0"/>
          </a:p>
          <a:p>
            <a:r>
              <a:rPr lang="en-US" b="1" dirty="0"/>
              <a:t>Rosa Serratore</a:t>
            </a:r>
          </a:p>
          <a:p>
            <a:r>
              <a:rPr lang="en-US" dirty="0" smtClean="0"/>
              <a:t>President</a:t>
            </a:r>
          </a:p>
          <a:p>
            <a:r>
              <a:rPr lang="en-US" b="1" dirty="0" smtClean="0">
                <a:solidFill>
                  <a:srgbClr val="FFC000"/>
                </a:solidFill>
              </a:rPr>
              <a:t>@serratore4</a:t>
            </a:r>
          </a:p>
          <a:p>
            <a:endParaRPr lang="en-US" dirty="0"/>
          </a:p>
          <a:p>
            <a:r>
              <a:rPr lang="en-US" b="1" dirty="0" smtClean="0"/>
              <a:t>Christina Moore </a:t>
            </a:r>
          </a:p>
          <a:p>
            <a:r>
              <a:rPr lang="en-US" dirty="0" smtClean="0"/>
              <a:t>Equity Committee Chairperson</a:t>
            </a:r>
          </a:p>
          <a:p>
            <a:r>
              <a:rPr lang="en-US" b="1" dirty="0" smtClean="0">
                <a:solidFill>
                  <a:srgbClr val="FFC000"/>
                </a:solidFill>
              </a:rPr>
              <a:t>@Virtuouscm </a:t>
            </a:r>
            <a:endParaRPr lang="en-US" b="1" dirty="0">
              <a:solidFill>
                <a:srgbClr val="FFC000"/>
              </a:solidFill>
            </a:endParaRPr>
          </a:p>
          <a:p>
            <a:endParaRPr lang="en-US" dirty="0"/>
          </a:p>
        </p:txBody>
      </p:sp>
      <p:sp>
        <p:nvSpPr>
          <p:cNvPr id="18" name="TextBox 17"/>
          <p:cNvSpPr txBox="1"/>
          <p:nvPr/>
        </p:nvSpPr>
        <p:spPr>
          <a:xfrm>
            <a:off x="218611" y="5782270"/>
            <a:ext cx="3210389" cy="369332"/>
          </a:xfrm>
          <a:prstGeom prst="rect">
            <a:avLst/>
          </a:prstGeom>
          <a:noFill/>
        </p:spPr>
        <p:txBody>
          <a:bodyPr wrap="square" rtlCol="0">
            <a:spAutoFit/>
          </a:bodyPr>
          <a:lstStyle/>
          <a:p>
            <a:r>
              <a:rPr lang="en-US" b="1" dirty="0" smtClean="0"/>
              <a:t>#</a:t>
            </a:r>
            <a:r>
              <a:rPr lang="en-US" b="1" dirty="0" err="1" smtClean="0"/>
              <a:t>mathequity</a:t>
            </a:r>
            <a:r>
              <a:rPr lang="en-US" b="1" dirty="0" smtClean="0"/>
              <a:t>.             #</a:t>
            </a:r>
            <a:r>
              <a:rPr lang="en-US" b="1" dirty="0" err="1" smtClean="0"/>
              <a:t>EQSJmath</a:t>
            </a:r>
            <a:endParaRPr lang="en-US" b="1"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520"/>
          <a:stretch/>
        </p:blipFill>
        <p:spPr bwMode="auto">
          <a:xfrm>
            <a:off x="5105400" y="1954963"/>
            <a:ext cx="4038600" cy="444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931316" y="7162800"/>
            <a:ext cx="8001000" cy="1015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 descr="\\rcoe.us\data\users\dceja\My Documents\2 CMC\website graphics\logo\CMCLogoLarge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611" y="229315"/>
            <a:ext cx="880568" cy="101566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143000" y="152400"/>
            <a:ext cx="6510129" cy="1138773"/>
          </a:xfrm>
          <a:prstGeom prst="rect">
            <a:avLst/>
          </a:prstGeom>
          <a:noFill/>
        </p:spPr>
        <p:txBody>
          <a:bodyPr wrap="square">
            <a:spAutoFit/>
          </a:bodyPr>
          <a:lstStyle/>
          <a:p>
            <a:r>
              <a:rPr lang="en-US" sz="2400" b="1" dirty="0"/>
              <a:t>California Mathematics Council </a:t>
            </a:r>
          </a:p>
          <a:p>
            <a:r>
              <a:rPr lang="en-US" sz="2400" dirty="0"/>
              <a:t>South Section</a:t>
            </a:r>
          </a:p>
          <a:p>
            <a:r>
              <a:rPr lang="en-US" sz="2000" dirty="0"/>
              <a:t>@</a:t>
            </a:r>
            <a:r>
              <a:rPr lang="en-US" sz="2000" dirty="0" err="1"/>
              <a:t>CAMathCouncil</a:t>
            </a:r>
            <a:endParaRPr lang="en-US" sz="2000" dirty="0"/>
          </a:p>
        </p:txBody>
      </p:sp>
    </p:spTree>
    <p:extLst>
      <p:ext uri="{BB962C8B-B14F-4D97-AF65-F5344CB8AC3E}">
        <p14:creationId xmlns:p14="http://schemas.microsoft.com/office/powerpoint/2010/main" val="57308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066925"/>
            <a:ext cx="7772400" cy="1362075"/>
          </a:xfrm>
        </p:spPr>
        <p:txBody>
          <a:bodyPr/>
          <a:lstStyle/>
          <a:p>
            <a:r>
              <a:rPr lang="en-US" dirty="0" smtClean="0">
                <a:solidFill>
                  <a:sysClr val="windowText" lastClr="000000"/>
                </a:solidFill>
                <a:latin typeface="+mn-lt"/>
              </a:rPr>
              <a:t>Respecting Students Knowledge</a:t>
            </a:r>
            <a:endParaRPr lang="en-US" dirty="0">
              <a:solidFill>
                <a:sysClr val="windowText" lastClr="000000"/>
              </a:solidFill>
              <a:latin typeface="+mn-lt"/>
            </a:endParaRPr>
          </a:p>
        </p:txBody>
      </p:sp>
      <p:sp>
        <p:nvSpPr>
          <p:cNvPr id="9" name="Rectangle 8"/>
          <p:cNvSpPr/>
          <p:nvPr/>
        </p:nvSpPr>
        <p:spPr>
          <a:xfrm>
            <a:off x="990600" y="6400800"/>
            <a:ext cx="7911661" cy="307777"/>
          </a:xfrm>
          <a:prstGeom prst="rect">
            <a:avLst/>
          </a:prstGeom>
        </p:spPr>
        <p:txBody>
          <a:bodyPr wrap="square">
            <a:spAutoFit/>
          </a:bodyPr>
          <a:lstStyle/>
          <a:p>
            <a:pPr algn="r"/>
            <a:r>
              <a:rPr lang="en-US" sz="1400" i="1" dirty="0" smtClean="0">
                <a:solidFill>
                  <a:sysClr val="windowText" lastClr="000000"/>
                </a:solidFill>
              </a:rPr>
              <a:t>Marilyn Frankenstein, University of Massachusetts Boston, Boston </a:t>
            </a:r>
            <a:r>
              <a:rPr lang="en-US" sz="1400" i="1" smtClean="0">
                <a:solidFill>
                  <a:sysClr val="windowText" lastClr="000000"/>
                </a:solidFill>
              </a:rPr>
              <a:t>Massachusetts Chapter 4 p.51 </a:t>
            </a:r>
            <a:endParaRPr lang="en-US" sz="1400" dirty="0">
              <a:solidFill>
                <a:sysClr val="windowText" lastClr="000000"/>
              </a:solidFill>
            </a:endParaRPr>
          </a:p>
        </p:txBody>
      </p:sp>
    </p:spTree>
    <p:extLst>
      <p:ext uri="{BB962C8B-B14F-4D97-AF65-F5344CB8AC3E}">
        <p14:creationId xmlns:p14="http://schemas.microsoft.com/office/powerpoint/2010/main" val="109767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76"/>
            <a:ext cx="8229600" cy="1143000"/>
          </a:xfrm>
        </p:spPr>
        <p:txBody>
          <a:bodyPr>
            <a:normAutofit fontScale="90000"/>
          </a:bodyPr>
          <a:lstStyle/>
          <a:p>
            <a:r>
              <a:rPr lang="en-US" dirty="0" smtClean="0"/>
              <a:t>In a trade between an African sheepherder and an explorer…</a:t>
            </a:r>
            <a:endParaRPr lang="en-US" dirty="0"/>
          </a:p>
        </p:txBody>
      </p:sp>
      <p:sp>
        <p:nvSpPr>
          <p:cNvPr id="3" name="Content Placeholder 2"/>
          <p:cNvSpPr>
            <a:spLocks noGrp="1"/>
          </p:cNvSpPr>
          <p:nvPr>
            <p:ph idx="1"/>
          </p:nvPr>
        </p:nvSpPr>
        <p:spPr>
          <a:xfrm>
            <a:off x="488795" y="2245538"/>
            <a:ext cx="8229600" cy="2667000"/>
          </a:xfrm>
        </p:spPr>
        <p:txBody>
          <a:bodyPr>
            <a:normAutofit/>
          </a:bodyPr>
          <a:lstStyle/>
          <a:p>
            <a:pPr marL="0" indent="0">
              <a:buNone/>
            </a:pPr>
            <a:r>
              <a:rPr lang="en-US" dirty="0" smtClean="0"/>
              <a:t>A header agrees to accept two sticks of tobacco for one sheep.  He becomes confused and angry when he is given </a:t>
            </a:r>
            <a:r>
              <a:rPr lang="en-US" dirty="0" smtClean="0"/>
              <a:t>four </a:t>
            </a:r>
            <a:r>
              <a:rPr lang="en-US" dirty="0" smtClean="0"/>
              <a:t>sticks of tobacco for two sheep.  </a:t>
            </a:r>
          </a:p>
          <a:p>
            <a:pPr marL="0" indent="0">
              <a:buNone/>
            </a:pPr>
            <a:endParaRPr lang="en-US" dirty="0" smtClean="0"/>
          </a:p>
        </p:txBody>
      </p:sp>
      <p:sp>
        <p:nvSpPr>
          <p:cNvPr id="4" name="Content Placeholder 2"/>
          <p:cNvSpPr txBox="1">
            <a:spLocks/>
          </p:cNvSpPr>
          <p:nvPr/>
        </p:nvSpPr>
        <p:spPr>
          <a:xfrm>
            <a:off x="488795" y="4343400"/>
            <a:ext cx="8229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smtClean="0"/>
              <a:t>Conclusion?</a:t>
            </a:r>
          </a:p>
          <a:p>
            <a:pPr marL="0" indent="0" algn="ctr">
              <a:buFont typeface="Arial" panose="020B0604020202020204" pitchFamily="34" charset="0"/>
              <a:buNone/>
            </a:pPr>
            <a:endParaRPr lang="en-US" dirty="0" smtClean="0"/>
          </a:p>
        </p:txBody>
      </p:sp>
      <p:sp>
        <p:nvSpPr>
          <p:cNvPr id="7" name="Content Placeholder 2"/>
          <p:cNvSpPr txBox="1">
            <a:spLocks/>
          </p:cNvSpPr>
          <p:nvPr/>
        </p:nvSpPr>
        <p:spPr>
          <a:xfrm>
            <a:off x="488795" y="4419600"/>
            <a:ext cx="8229600" cy="17224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4400" b="1" dirty="0"/>
          </a:p>
          <a:p>
            <a:pPr marL="0" indent="0" algn="ctr">
              <a:buNone/>
            </a:pPr>
            <a:r>
              <a:rPr lang="en-US" sz="3500" dirty="0"/>
              <a:t>The sheepherder could not comprehend 2+2=4.</a:t>
            </a:r>
            <a:endParaRPr lang="en-US" sz="3500" b="1" dirty="0" smtClean="0"/>
          </a:p>
          <a:p>
            <a:pPr marL="0" indent="0" algn="ctr">
              <a:buFont typeface="Arial" panose="020B0604020202020204" pitchFamily="34" charset="0"/>
              <a:buNone/>
            </a:pPr>
            <a:endParaRPr lang="en-US" dirty="0" smtClean="0"/>
          </a:p>
        </p:txBody>
      </p:sp>
      <p:sp>
        <p:nvSpPr>
          <p:cNvPr id="6" name="Rectangle 5"/>
          <p:cNvSpPr/>
          <p:nvPr/>
        </p:nvSpPr>
        <p:spPr>
          <a:xfrm>
            <a:off x="990600" y="6400800"/>
            <a:ext cx="7911661" cy="307777"/>
          </a:xfrm>
          <a:prstGeom prst="rect">
            <a:avLst/>
          </a:prstGeom>
        </p:spPr>
        <p:txBody>
          <a:bodyPr wrap="square">
            <a:spAutoFit/>
          </a:bodyPr>
          <a:lstStyle/>
          <a:p>
            <a:pPr algn="r"/>
            <a:r>
              <a:rPr lang="en-US" sz="1400" i="1" dirty="0" smtClean="0">
                <a:solidFill>
                  <a:sysClr val="windowText" lastClr="000000"/>
                </a:solidFill>
              </a:rPr>
              <a:t>Marilyn Frankenstein, University of Massachusetts Boston, Boston Massachusetts Chapter 4 p.52</a:t>
            </a:r>
            <a:endParaRPr lang="en-US" sz="1400" dirty="0">
              <a:solidFill>
                <a:sysClr val="windowText" lastClr="000000"/>
              </a:solidFill>
            </a:endParaRPr>
          </a:p>
        </p:txBody>
      </p:sp>
    </p:spTree>
    <p:extLst>
      <p:ext uri="{BB962C8B-B14F-4D97-AF65-F5344CB8AC3E}">
        <p14:creationId xmlns:p14="http://schemas.microsoft.com/office/powerpoint/2010/main" val="9763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76"/>
            <a:ext cx="8229600" cy="1143000"/>
          </a:xfrm>
        </p:spPr>
        <p:txBody>
          <a:bodyPr>
            <a:normAutofit fontScale="90000"/>
          </a:bodyPr>
          <a:lstStyle/>
          <a:p>
            <a:r>
              <a:rPr lang="en-US" dirty="0" smtClean="0"/>
              <a:t>In a trade between an African sheepherder and an explorer…</a:t>
            </a:r>
            <a:endParaRPr lang="en-US" dirty="0"/>
          </a:p>
        </p:txBody>
      </p:sp>
      <p:sp>
        <p:nvSpPr>
          <p:cNvPr id="4" name="Content Placeholder 2"/>
          <p:cNvSpPr txBox="1">
            <a:spLocks/>
          </p:cNvSpPr>
          <p:nvPr/>
        </p:nvSpPr>
        <p:spPr>
          <a:xfrm>
            <a:off x="446049" y="2823116"/>
            <a:ext cx="8229600" cy="129168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400" b="1" dirty="0" smtClean="0"/>
              <a:t>A conclusion that respects the sheepherders knowledge?</a:t>
            </a:r>
          </a:p>
          <a:p>
            <a:pPr marL="0" indent="0" algn="ctr">
              <a:buFont typeface="Arial" panose="020B0604020202020204" pitchFamily="34" charset="0"/>
              <a:buNone/>
            </a:pPr>
            <a:endParaRPr lang="en-US" dirty="0" smtClean="0"/>
          </a:p>
        </p:txBody>
      </p:sp>
      <p:sp>
        <p:nvSpPr>
          <p:cNvPr id="8" name="Content Placeholder 2"/>
          <p:cNvSpPr txBox="1">
            <a:spLocks/>
          </p:cNvSpPr>
          <p:nvPr/>
        </p:nvSpPr>
        <p:spPr>
          <a:xfrm>
            <a:off x="494371" y="4724400"/>
            <a:ext cx="8229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Given </a:t>
            </a:r>
            <a:r>
              <a:rPr lang="en-US" sz="2800" dirty="0"/>
              <a:t>that the sheep are not standardized units it is logical that a second sheep would not also be worth two sticks of tobacco.   </a:t>
            </a:r>
          </a:p>
          <a:p>
            <a:pPr marL="0" indent="0" algn="ctr">
              <a:buFont typeface="Arial" panose="020B0604020202020204" pitchFamily="34" charset="0"/>
              <a:buNone/>
            </a:pPr>
            <a:endParaRPr lang="en-US" sz="3000" dirty="0" smtClean="0"/>
          </a:p>
        </p:txBody>
      </p:sp>
      <p:sp>
        <p:nvSpPr>
          <p:cNvPr id="5" name="Rectangle 4"/>
          <p:cNvSpPr/>
          <p:nvPr/>
        </p:nvSpPr>
        <p:spPr>
          <a:xfrm>
            <a:off x="990600" y="6400800"/>
            <a:ext cx="7911661" cy="307777"/>
          </a:xfrm>
          <a:prstGeom prst="rect">
            <a:avLst/>
          </a:prstGeom>
        </p:spPr>
        <p:txBody>
          <a:bodyPr wrap="square">
            <a:spAutoFit/>
          </a:bodyPr>
          <a:lstStyle/>
          <a:p>
            <a:pPr algn="r"/>
            <a:r>
              <a:rPr lang="en-US" sz="1400" i="1" dirty="0" smtClean="0">
                <a:solidFill>
                  <a:sysClr val="windowText" lastClr="000000"/>
                </a:solidFill>
              </a:rPr>
              <a:t>Marilyn Frankenstein, University of Massachusetts Boston, Boston Massachusetts Chapter 4 p.52</a:t>
            </a:r>
            <a:endParaRPr lang="en-US" sz="1400" dirty="0">
              <a:solidFill>
                <a:sysClr val="windowText" lastClr="000000"/>
              </a:solidFill>
            </a:endParaRPr>
          </a:p>
        </p:txBody>
      </p:sp>
    </p:spTree>
    <p:extLst>
      <p:ext uri="{BB962C8B-B14F-4D97-AF65-F5344CB8AC3E}">
        <p14:creationId xmlns:p14="http://schemas.microsoft.com/office/powerpoint/2010/main" val="40247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Assets-Based Approach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Develops and maintains students identities </a:t>
            </a:r>
          </a:p>
          <a:p>
            <a:r>
              <a:rPr lang="en-US" dirty="0" smtClean="0"/>
              <a:t>Cultural </a:t>
            </a:r>
          </a:p>
          <a:p>
            <a:r>
              <a:rPr lang="en-US" dirty="0" smtClean="0"/>
              <a:t>Social </a:t>
            </a:r>
          </a:p>
          <a:p>
            <a:r>
              <a:rPr lang="en-US" dirty="0" smtClean="0"/>
              <a:t>Academic </a:t>
            </a:r>
          </a:p>
          <a:p>
            <a:pPr marL="0" indent="0">
              <a:buNone/>
            </a:pPr>
            <a:endParaRPr lang="en-US" dirty="0" smtClean="0"/>
          </a:p>
          <a:p>
            <a:pPr marL="0" indent="0" algn="ctr">
              <a:buNone/>
            </a:pPr>
            <a:r>
              <a:rPr lang="en-US" dirty="0" smtClean="0"/>
              <a:t>Recognizing and valuing the knowledge that students bring.  </a:t>
            </a:r>
          </a:p>
          <a:p>
            <a:pPr marL="0" indent="0">
              <a:buNone/>
            </a:pPr>
            <a:endParaRPr lang="en-US" dirty="0"/>
          </a:p>
          <a:p>
            <a:pPr marL="0" indent="0">
              <a:buNone/>
            </a:pPr>
            <a:endParaRPr lang="en-US" dirty="0"/>
          </a:p>
        </p:txBody>
      </p:sp>
      <p:sp>
        <p:nvSpPr>
          <p:cNvPr id="4" name="Rectangle 3"/>
          <p:cNvSpPr/>
          <p:nvPr/>
        </p:nvSpPr>
        <p:spPr>
          <a:xfrm>
            <a:off x="3048000" y="6553200"/>
            <a:ext cx="5854261" cy="307777"/>
          </a:xfrm>
          <a:prstGeom prst="rect">
            <a:avLst/>
          </a:prstGeom>
        </p:spPr>
        <p:txBody>
          <a:bodyPr wrap="square">
            <a:spAutoFit/>
          </a:bodyPr>
          <a:lstStyle/>
          <a:p>
            <a:pPr algn="r"/>
            <a:r>
              <a:rPr lang="en-US" sz="1400" i="1" dirty="0" smtClean="0"/>
              <a:t>Courtney Koestler, University of Arizona, Tucson,  Arizona, Chapter 6 p.83</a:t>
            </a:r>
            <a:endParaRPr lang="en-US" sz="1400" dirty="0"/>
          </a:p>
        </p:txBody>
      </p:sp>
    </p:spTree>
    <p:extLst>
      <p:ext uri="{BB962C8B-B14F-4D97-AF65-F5344CB8AC3E}">
        <p14:creationId xmlns:p14="http://schemas.microsoft.com/office/powerpoint/2010/main" val="312445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Valuing intellectual diversity means that we should rethink the concepts of “remedial education,” “underprepared student,” and the like.</a:t>
            </a:r>
            <a:endParaRPr lang="en-US" sz="4000" dirty="0"/>
          </a:p>
        </p:txBody>
      </p:sp>
      <p:sp>
        <p:nvSpPr>
          <p:cNvPr id="4" name="Rectangle 3"/>
          <p:cNvSpPr/>
          <p:nvPr/>
        </p:nvSpPr>
        <p:spPr>
          <a:xfrm>
            <a:off x="1143000" y="6553200"/>
            <a:ext cx="7911661" cy="307777"/>
          </a:xfrm>
          <a:prstGeom prst="rect">
            <a:avLst/>
          </a:prstGeom>
        </p:spPr>
        <p:txBody>
          <a:bodyPr wrap="square">
            <a:spAutoFit/>
          </a:bodyPr>
          <a:lstStyle/>
          <a:p>
            <a:pPr algn="r"/>
            <a:r>
              <a:rPr lang="en-US" sz="1400" i="1" dirty="0" smtClean="0">
                <a:solidFill>
                  <a:sysClr val="windowText" lastClr="000000"/>
                </a:solidFill>
              </a:rPr>
              <a:t>Marilyn Frankenstein, University of Massachusetts Boston, Boston Massachusetts Chapter 4 p.52</a:t>
            </a:r>
            <a:endParaRPr lang="en-US" sz="1400" dirty="0">
              <a:solidFill>
                <a:sysClr val="windowText" lastClr="000000"/>
              </a:solidFill>
            </a:endParaRPr>
          </a:p>
        </p:txBody>
      </p:sp>
    </p:spTree>
    <p:extLst>
      <p:ext uri="{BB962C8B-B14F-4D97-AF65-F5344CB8AC3E}">
        <p14:creationId xmlns:p14="http://schemas.microsoft.com/office/powerpoint/2010/main" val="395239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1"/>
            <a:ext cx="7772400" cy="2133600"/>
          </a:xfrm>
        </p:spPr>
        <p:txBody>
          <a:bodyPr>
            <a:normAutofit/>
          </a:bodyPr>
          <a:lstStyle/>
          <a:p>
            <a:r>
              <a:rPr lang="en-US" sz="3600" dirty="0" smtClean="0"/>
              <a:t>Teaching Mathematics for Social Justice </a:t>
            </a:r>
            <a:r>
              <a:rPr lang="en-US" dirty="0" smtClean="0"/>
              <a:t/>
            </a:r>
            <a:br>
              <a:rPr lang="en-US" dirty="0" smtClean="0"/>
            </a:br>
            <a:r>
              <a:rPr lang="en-US" dirty="0" err="1" smtClean="0"/>
              <a:t>TMfSJ</a:t>
            </a:r>
            <a:endParaRPr lang="en-US" dirty="0"/>
          </a:p>
        </p:txBody>
      </p:sp>
    </p:spTree>
    <p:extLst>
      <p:ext uri="{BB962C8B-B14F-4D97-AF65-F5344CB8AC3E}">
        <p14:creationId xmlns:p14="http://schemas.microsoft.com/office/powerpoint/2010/main" val="2855610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1435</TotalTime>
  <Words>1459</Words>
  <Application>Microsoft Macintosh PowerPoint</Application>
  <PresentationFormat>On-screen Show (4:3)</PresentationFormat>
  <Paragraphs>191</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Batang</vt:lpstr>
      <vt:lpstr>Bauhaus 93</vt:lpstr>
      <vt:lpstr>Brush Script MT</vt:lpstr>
      <vt:lpstr>Calibri</vt:lpstr>
      <vt:lpstr>Garamond</vt:lpstr>
      <vt:lpstr>Mangal</vt:lpstr>
      <vt:lpstr>Mistral</vt:lpstr>
      <vt:lpstr>Times</vt:lpstr>
      <vt:lpstr>Arial</vt:lpstr>
      <vt:lpstr>Office Theme</vt:lpstr>
      <vt:lpstr>PowerPoint Presentation</vt:lpstr>
      <vt:lpstr>PowerPoint Presentation</vt:lpstr>
      <vt:lpstr>More than access to high-quality mathematics instruction</vt:lpstr>
      <vt:lpstr>Respecting Students Knowledge</vt:lpstr>
      <vt:lpstr>In a trade between an African sheepherder and an explorer…</vt:lpstr>
      <vt:lpstr>In a trade between an African sheepherder and an explorer…</vt:lpstr>
      <vt:lpstr>Assets-Based Approach</vt:lpstr>
      <vt:lpstr>PowerPoint Presentation</vt:lpstr>
      <vt:lpstr>Teaching Mathematics for Social Justice  TMfSJ</vt:lpstr>
      <vt:lpstr>Consider equitable and socially just mathematics teaching and learning, with attention to classical, community, and critical mathematical knowledge</vt:lpstr>
      <vt:lpstr>the learning of “school mathematics” content with understanding</vt:lpstr>
      <vt:lpstr>the mathematics people gain and use in their out-of-school lives</vt:lpstr>
      <vt:lpstr>the mathematics necessary to understand, analyze, address, and critique issues of social (in)justice  </vt:lpstr>
      <vt:lpstr>PowerPoint Presentation</vt:lpstr>
      <vt:lpstr>Guiding Principles  </vt:lpstr>
      <vt:lpstr>Guiding Principle 1 </vt:lpstr>
      <vt:lpstr>Guiding Principle 2 </vt:lpstr>
      <vt:lpstr>Guiding Principle 3 </vt:lpstr>
      <vt:lpstr>Guiding Principle 4 </vt:lpstr>
      <vt:lpstr>Guiding Principle 5 </vt:lpstr>
      <vt:lpstr>Guiding Principle 6 </vt:lpstr>
      <vt:lpstr>Transformative Pedagogy in Teacher Education</vt:lpstr>
      <vt:lpstr>Transformative Pedagogy in Teacher Education</vt:lpstr>
      <vt:lpstr>How do you start TMfSJ?</vt:lpstr>
      <vt:lpstr>How do you create classrooms that engage students in critical mathematics?</vt:lpstr>
      <vt:lpstr>Where do you get these projects and units?</vt:lpstr>
      <vt:lpstr>PowerPoint Presentation</vt:lpstr>
      <vt:lpstr>So how do you get students to talk seriously about their lives?  Why should they trust you/me especially if you’re not from their community?</vt:lpstr>
      <vt:lpstr>“These political relationships include taking active political stands in solidarity with students and their communities about issues that matter.   Political relationships also entail teachers sharing political analyses with students as much as possible. Finally, they include talking with students about social movements, involving students themselves in studying injustice, and providing opportunities for them to join in struggles to change the unjust conditions. </vt:lpstr>
      <vt:lpstr>Develop Political Relationships?  Are you propagandizing young people?  Overly politicizing teaching?  Imposing your political views?</vt:lpstr>
      <vt:lpstr>“It is impossible to live, let alone exist, without risks.” - Paulo Freire’s</vt:lpstr>
      <vt:lpstr>Teach students to NOT accept our views without questioning nor to accept surface-level explanations of complicated issues.  </vt:lpstr>
      <vt:lpstr>PowerPoint Presentation</vt:lpstr>
      <vt:lpstr>PowerPoint Presentation</vt:lpstr>
      <vt:lpstr>PowerPoint Presentation</vt:lpstr>
      <vt:lpstr>PowerPoint Presentation</vt:lpstr>
    </vt:vector>
  </TitlesOfParts>
  <Company>Riverside County Office of Education</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Ceja</dc:creator>
  <cp:lastModifiedBy>daceja@outlook.com</cp:lastModifiedBy>
  <cp:revision>94</cp:revision>
  <cp:lastPrinted>2017-09-07T21:15:19Z</cp:lastPrinted>
  <dcterms:created xsi:type="dcterms:W3CDTF">2017-08-28T18:25:46Z</dcterms:created>
  <dcterms:modified xsi:type="dcterms:W3CDTF">2017-09-23T15:31:11Z</dcterms:modified>
</cp:coreProperties>
</file>